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B716B-2EA0-C33F-C5C3-033C22B6046E}" v="135" dt="2025-08-27T11:00:06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9"/>
  </p:normalViewPr>
  <p:slideViewPr>
    <p:cSldViewPr snapToGrid="0">
      <p:cViewPr varScale="1">
        <p:scale>
          <a:sx n="97" d="100"/>
          <a:sy n="9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5857A-A219-27AC-BE20-070266676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BBD9E-F4BC-B86C-EEE5-DAA31BA86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92235-FF70-0597-F448-2BE1D986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0F3E-FD18-4EC4-83E7-2C8B8A41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14359-BDDD-1E77-FDD2-C2438781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47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8977-3414-0697-9F85-86EEE618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78C1BC-95B0-5C14-70E3-E47684A0C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74316-C6C3-7AE9-6A92-A5408702F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0039-1474-8481-6AD4-B24C87F5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7616A-1E14-63A8-34CD-28B7CFA0B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18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B9139-04AD-A30F-E2C5-E61897293F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0DE7C-5EA0-96D4-271D-2B7EB9E2A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E44EF-447D-461F-41DD-7D502271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A8FD3-46C1-4083-618C-A468480D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F30501-1888-C016-71C9-9E2F881C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7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EF66-C1F0-0BE0-A43A-02AA80E1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FE063-7C33-FB4D-2C07-794002E3C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C2833-818D-5ABE-474A-01C78F02B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AAE7B-620D-29F3-4237-56477CC26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82D7D-74AC-029C-6C3C-F15D6773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15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4B7D-261D-53A8-31DB-638978104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2DD16-D836-EFEF-2A6D-F6ACF0060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F7AF4-2845-F49C-4A34-1606B2D8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D9ED1-7234-A3A1-1B75-3F2AA138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07B61-01A0-6FEB-9542-680D0F7D8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8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8AD5-39FF-818D-0807-C3A4DD44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BBD88-3726-FF58-7F9C-8D809EDD0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2E52C-80D8-CB3D-622E-AC9B21CD9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76399-2DE6-1E80-C140-74B31761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B0D6B-D732-DF3A-66C1-3EA5EC92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B5393-492D-738F-463F-ADBE0CB7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02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C962-8D5E-0107-4CF3-9A8931E5C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8C688-153A-6533-6E69-5311D0951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38471-4EA3-BAE5-4546-832603B8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71EE6-E203-50E3-9A0E-E2F537048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A7DAAA-E317-EFB6-5B97-C9202249AA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714D5-FDA5-394D-6A40-8C8A3B0BC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7BB67-EE0D-3712-35BE-98AF85D4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0BE08-9C11-ABFD-B335-79569A53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268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8BB6D-5C98-FDEC-309C-3DCC62A7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201CB-5D96-ED5E-3315-EF5F6D151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F0B70-09EA-F8D3-1827-642DF5C5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1967E-6A99-933D-9CD3-7F4FA4CF1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7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F9929B-F47B-047C-834C-077002FB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C50736-15C9-CE16-8476-C7131360A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C5B5C-E12F-2E24-99E6-127FCFC01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11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7D03D-5050-EBF8-CDB6-24D5ACF34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DCE70-B40F-0518-42D2-EFA69C7C7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4364C-9F7D-DA79-EAE6-B2F675156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0EBC3-9FFA-D1DB-E1A6-9CFF6A866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E5737-0E33-BCB1-7B01-BD567CE6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D6841-4D1A-F654-C836-122038817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F0D5E-ED11-E248-BC8A-14AD0790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6CB0D7-A909-28A6-2031-3BD8C7CE5D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1A70C-8018-482B-5C34-F21FA5FFD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4DDA-5886-963E-5D22-4093FBC49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6CF22-DF84-9019-FED0-0FE1E831D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383A5-C47A-25EC-3EF9-86D675AF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1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47C189-F568-C81A-93FB-5164EDC9C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AEE3-1003-4AA9-4C3B-04A18A666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5A490-EE20-7DE0-BD14-6395B3079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61EA15-ED7C-584E-9843-F6F78D2EBC52}" type="datetimeFigureOut">
              <a:rPr lang="en-GB" smtClean="0"/>
              <a:t>27/08/2025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EC69A-9305-EFF2-5213-CEBC30DBE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35C9-89F7-99CA-72CB-7C6917E87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752D67-6F0F-1440-8E85-EA21803CB5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36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8934860-DED4-2BBF-BBC7-520396CD1854}"/>
              </a:ext>
            </a:extLst>
          </p:cNvPr>
          <p:cNvSpPr txBox="1">
            <a:spLocks/>
          </p:cNvSpPr>
          <p:nvPr/>
        </p:nvSpPr>
        <p:spPr>
          <a:xfrm>
            <a:off x="54710" y="47187"/>
            <a:ext cx="6823168" cy="4042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78422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dk1"/>
                </a:solidFill>
                <a:latin typeface="Letter-join No-Lead 16"/>
                <a:ea typeface="+mn-ea"/>
                <a:cs typeface="+mn-cs"/>
              </a:rPr>
              <a:t>Why is legacy important?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CB5B907F-CDB0-1BD0-21F5-E577E0FF93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929531"/>
              </p:ext>
            </p:extLst>
          </p:nvPr>
        </p:nvGraphicFramePr>
        <p:xfrm>
          <a:off x="182186" y="2869172"/>
          <a:ext cx="4313275" cy="2592286"/>
        </p:xfrm>
        <a:graphic>
          <a:graphicData uri="http://schemas.openxmlformats.org/drawingml/2006/table">
            <a:tbl>
              <a:tblPr firstRow="1"/>
              <a:tblGrid>
                <a:gridCol w="431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2464">
                <a:tc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etter-join Plus 8" panose="02000505000000020003" pitchFamily="50" charset="0"/>
                        </a:rPr>
                        <a:t>End of Enquiry Learning</a:t>
                      </a:r>
                      <a:endParaRPr sz="1600" b="1" dirty="0">
                        <a:solidFill>
                          <a:schemeClr val="bg1"/>
                        </a:solidFill>
                        <a:latin typeface="Letter-join Plus 8" panose="02000505000000020003" pitchFamily="50" charset="0"/>
                      </a:endParaRP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1296">
                <a:tc>
                  <a:txBody>
                    <a:bodyPr/>
                    <a:lstStyle/>
                    <a:p>
                      <a:pPr marL="285750" indent="-285750" algn="l" defTabSz="1828800">
                        <a:buFont typeface="Arial" panose="020B0604020202020204" pitchFamily="34" charset="0"/>
                        <a:buChar char="•"/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endParaRPr lang="en-GB" sz="1500" b="0" dirty="0">
                        <a:solidFill>
                          <a:schemeClr val="tx1"/>
                        </a:solidFill>
                        <a:latin typeface="Letter-join Plus 8" panose="02000505000000020003" pitchFamily="50" charset="0"/>
                      </a:endParaRPr>
                    </a:p>
                    <a:p>
                      <a:pPr marL="0" lvl="0" indent="0" algn="ctr" defTabSz="784225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  <a:sym typeface="Proxima Nova"/>
                        </a:rPr>
                        <a:t>I will show the development of my ideas</a:t>
                      </a:r>
                    </a:p>
                    <a:p>
                      <a:pPr marL="0" lvl="0" indent="0" algn="ctr" defTabSz="784225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  <a:sym typeface="Proxima Nova"/>
                        </a:rPr>
                        <a:t>I will create images both real and imagined</a:t>
                      </a:r>
                    </a:p>
                    <a:p>
                      <a:pPr marL="0" lvl="0" indent="0" algn="ctr" defTabSz="784225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  <a:sym typeface="Proxima Nova"/>
                        </a:rPr>
                        <a:t>I will know secondary colours are</a:t>
                      </a:r>
                    </a:p>
                    <a:p>
                      <a:pPr marL="0" lvl="0" indent="0" algn="ctr" defTabSz="784225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  <a:sym typeface="Proxima Nova"/>
                        </a:rPr>
                        <a:t>I know how to mix paint to form tones</a:t>
                      </a:r>
                    </a:p>
                    <a:p>
                      <a:pPr marL="0" lvl="0" indent="0" algn="ctr" defTabSz="784225" rtl="0" eaLnBrk="1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Font typeface="Symbol" pitchFamily="2" charset="2"/>
                        <a:buNone/>
                      </a:pPr>
                      <a:r>
                        <a:rPr lang="en-GB" sz="1600" b="0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  <a:sym typeface="Proxima Nova"/>
                        </a:rPr>
                        <a:t>I know how to select media to fill a space</a:t>
                      </a:r>
                    </a:p>
                  </a:txBody>
                  <a:tcPr marL="18575" marR="18575" marT="18575" marB="18575" horzOverflow="overflow">
                    <a:lnL w="25400">
                      <a:solidFill>
                        <a:srgbClr val="FFFFFF"/>
                      </a:solidFill>
                    </a:lnL>
                    <a:lnR w="25400">
                      <a:solidFill>
                        <a:srgbClr val="FFFFFF"/>
                      </a:solidFill>
                    </a:lnR>
                    <a:lnT w="25400">
                      <a:solidFill>
                        <a:srgbClr val="FFFFFF"/>
                      </a:solidFill>
                    </a:lnT>
                    <a:lnB w="76200">
                      <a:solidFill>
                        <a:srgbClr val="FFFFFF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745562"/>
                  </a:ext>
                </a:extLst>
              </a:tr>
            </a:tbl>
          </a:graphicData>
        </a:graphic>
      </p:graphicFrame>
      <p:grpSp>
        <p:nvGrpSpPr>
          <p:cNvPr id="6" name="Title 1">
            <a:extLst>
              <a:ext uri="{FF2B5EF4-FFF2-40B4-BE49-F238E27FC236}">
                <a16:creationId xmlns:a16="http://schemas.microsoft.com/office/drawing/2014/main" id="{39F0F175-6F71-6ACF-CF66-CDF62398087D}"/>
              </a:ext>
            </a:extLst>
          </p:cNvPr>
          <p:cNvGrpSpPr/>
          <p:nvPr/>
        </p:nvGrpSpPr>
        <p:grpSpPr>
          <a:xfrm>
            <a:off x="6877878" y="47189"/>
            <a:ext cx="5164176" cy="348057"/>
            <a:chOff x="-2" y="-1"/>
            <a:chExt cx="5540113" cy="348055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ACB7930C-0EF3-8346-4946-0E8D93089DAA}"/>
                </a:ext>
              </a:extLst>
            </p:cNvPr>
            <p:cNvSpPr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defTabSz="392104">
                <a:lnSpc>
                  <a:spcPct val="120000"/>
                </a:lnSpc>
                <a:defRPr sz="14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pPr>
              <a:endParaRPr lang="en-GB" sz="1400"/>
            </a:p>
          </p:txBody>
        </p:sp>
        <p:sp>
          <p:nvSpPr>
            <p:cNvPr id="8" name="Class 3 -Design and technology Knowledge organiser">
              <a:extLst>
                <a:ext uri="{FF2B5EF4-FFF2-40B4-BE49-F238E27FC236}">
                  <a16:creationId xmlns:a16="http://schemas.microsoft.com/office/drawing/2014/main" id="{DE788B6A-2229-E388-958C-78AF872385D5}"/>
                </a:ext>
              </a:extLst>
            </p:cNvPr>
            <p:cNvSpPr txBox="1"/>
            <p:nvPr/>
          </p:nvSpPr>
          <p:spPr>
            <a:xfrm>
              <a:off x="-2" y="-1"/>
              <a:ext cx="5540113" cy="3480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b">
              <a:normAutofit/>
            </a:bodyPr>
            <a:lstStyle>
              <a:lvl1pPr algn="ctr" defTabSz="392113">
                <a:lnSpc>
                  <a:spcPct val="120000"/>
                </a:lnSpc>
                <a:defRPr sz="1200" cap="all">
                  <a:latin typeface="Proxima Nova Extrabold"/>
                  <a:ea typeface="Proxima Nova Extrabold"/>
                  <a:cs typeface="Proxima Nova Extrabold"/>
                  <a:sym typeface="Proxima Nova Extrabold"/>
                </a:defRPr>
              </a:lvl1pPr>
            </a:lstStyle>
            <a:p>
              <a:r>
                <a:rPr lang="en-GB" sz="1400" b="1" dirty="0">
                  <a:latin typeface="Letter-join Plus 8" panose="02000505000000020003" pitchFamily="50" charset="0"/>
                </a:rPr>
                <a:t>Art LEARNING organiser YEAR 2</a:t>
              </a:r>
            </a:p>
          </p:txBody>
        </p:sp>
      </p:grp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F6A61E91-F92F-D816-8CA0-16D593495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926601"/>
              </p:ext>
            </p:extLst>
          </p:nvPr>
        </p:nvGraphicFramePr>
        <p:xfrm>
          <a:off x="6877879" y="451466"/>
          <a:ext cx="5164176" cy="3280319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212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1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5726">
                <a:tc gridSpan="2">
                  <a:txBody>
                    <a:bodyPr/>
                    <a:lstStyle/>
                    <a:p>
                      <a:pPr algn="ctr" defTabSz="1828800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lang="en-GB" sz="1600" b="0" i="0" u="none" strike="noStrike" kern="1200" dirty="0">
                          <a:solidFill>
                            <a:schemeClr val="bg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Art </a:t>
                      </a:r>
                      <a:r>
                        <a:rPr sz="1600" b="0" i="0" u="none" strike="noStrike" kern="1200" dirty="0">
                          <a:solidFill>
                            <a:schemeClr val="bg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vocabulary</a:t>
                      </a:r>
                      <a:r>
                        <a:rPr sz="1600" dirty="0">
                          <a:latin typeface="Letter-join Plus 8"/>
                        </a:rPr>
                        <a:t> </a:t>
                      </a:r>
                      <a:endParaRPr sz="1600" b="1" dirty="0">
                        <a:solidFill>
                          <a:srgbClr val="FFFFFF"/>
                        </a:solidFill>
                        <a:latin typeface="Letter-join Plus 8"/>
                      </a:endParaRPr>
                    </a:p>
                  </a:txBody>
                  <a:tcPr marL="18575" marR="18575" marT="18575" marB="18575" horzOverflow="overflow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06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Combine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marL="0" marR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To mix together.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598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Secondary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Being second.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691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Tones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 A shade of colour.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Brush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A painting tool.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949">
                <a:tc>
                  <a:txBody>
                    <a:bodyPr/>
                    <a:lstStyle/>
                    <a:p>
                      <a:pPr algn="l" defTabSz="1828800">
                        <a:defRPr sz="1800"/>
                      </a:pPr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Wash</a:t>
                      </a:r>
                      <a:endParaRPr sz="1600" b="0" i="0" u="none" strike="noStrike" kern="120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18575" marR="18575" marT="18575" marB="18575" horzOverflow="overflow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b="0" i="0" u="none" strike="noStrike" kern="1200" dirty="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Cover lightly so you cannot see the individual </a:t>
                      </a:r>
                      <a:r>
                        <a:rPr lang="en-GB" sz="1600" b="0" i="0" u="none" strike="noStrike" kern="1200">
                          <a:solidFill>
                            <a:schemeClr val="dk1"/>
                          </a:solidFill>
                          <a:latin typeface="Letter-join No-Lead 16"/>
                          <a:ea typeface="+mn-ea"/>
                          <a:cs typeface="+mn-cs"/>
                        </a:rPr>
                        <a:t>brush stroke. </a:t>
                      </a:r>
                      <a:endParaRPr lang="en-GB" sz="1600" b="0" i="0" u="none" strike="noStrike" kern="1200" noProof="0">
                        <a:solidFill>
                          <a:schemeClr val="dk1"/>
                        </a:solidFill>
                        <a:latin typeface="Letter-join No-Lead 16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3930691128"/>
                  </a:ext>
                </a:extLst>
              </a:tr>
            </a:tbl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6FD14D9E-40F6-62BE-064F-565D3FE6C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6" name="Picture 2" descr="Understanding Colour Theory - Yarsa DevBlog">
            <a:extLst>
              <a:ext uri="{FF2B5EF4-FFF2-40B4-BE49-F238E27FC236}">
                <a16:creationId xmlns:a16="http://schemas.microsoft.com/office/drawing/2014/main" id="{8E476FF8-CFE4-72B6-FDBC-BF80C7E52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979" y="2487533"/>
            <a:ext cx="2237675" cy="14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Evolution Of Stained Glass Windows Through History">
            <a:extLst>
              <a:ext uri="{FF2B5EF4-FFF2-40B4-BE49-F238E27FC236}">
                <a16:creationId xmlns:a16="http://schemas.microsoft.com/office/drawing/2014/main" id="{6FDDB331-A2C9-985F-B6EF-3A4C6EB8F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34" y="703653"/>
            <a:ext cx="2571084" cy="171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896D65E-2F18-340A-2715-C9FD8451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38" y="560300"/>
            <a:ext cx="3020756" cy="20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210E5D7-B82B-0D77-D739-63AE6D92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18" y="3828062"/>
            <a:ext cx="1923622" cy="25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earning to See, Part IV">
            <a:extLst>
              <a:ext uri="{FF2B5EF4-FFF2-40B4-BE49-F238E27FC236}">
                <a16:creationId xmlns:a16="http://schemas.microsoft.com/office/drawing/2014/main" id="{40797C15-BAA8-20CE-6D46-1AE988E38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253" y="4235871"/>
            <a:ext cx="1923622" cy="192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ow to Determine Good Quality Watercolours – Etchr Lab">
            <a:extLst>
              <a:ext uri="{FF2B5EF4-FFF2-40B4-BE49-F238E27FC236}">
                <a16:creationId xmlns:a16="http://schemas.microsoft.com/office/drawing/2014/main" id="{7EE8692D-FACA-508E-889A-9D53150A8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500" y="3988831"/>
            <a:ext cx="3223604" cy="241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Beginner's Guide to Watercolour Painting: Tips to get started | Bromleys  Art Supplies">
            <a:extLst>
              <a:ext uri="{FF2B5EF4-FFF2-40B4-BE49-F238E27FC236}">
                <a16:creationId xmlns:a16="http://schemas.microsoft.com/office/drawing/2014/main" id="{0E42DF5F-297E-83DC-5F07-B07304932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14"/>
          <a:stretch>
            <a:fillRect/>
          </a:stretch>
        </p:blipFill>
        <p:spPr bwMode="auto">
          <a:xfrm>
            <a:off x="781209" y="5359889"/>
            <a:ext cx="3176695" cy="104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842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90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Letter-join No-Lead 16</vt:lpstr>
      <vt:lpstr>Letter-join Plus 8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Jack Johansen</dc:creator>
  <cp:lastModifiedBy>Hannah Williams</cp:lastModifiedBy>
  <cp:revision>15</cp:revision>
  <dcterms:created xsi:type="dcterms:W3CDTF">2025-02-23T10:31:02Z</dcterms:created>
  <dcterms:modified xsi:type="dcterms:W3CDTF">2025-08-27T11:01:59Z</dcterms:modified>
</cp:coreProperties>
</file>