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DFF1CB"/>
    <a:srgbClr val="5B3A5C"/>
    <a:srgbClr val="006600"/>
    <a:srgbClr val="EDF3D7"/>
    <a:srgbClr val="00CC00"/>
    <a:srgbClr val="C793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574" autoAdjust="0"/>
  </p:normalViewPr>
  <p:slideViewPr>
    <p:cSldViewPr snapToGrid="0">
      <p:cViewPr varScale="1">
        <p:scale>
          <a:sx n="74" d="100"/>
          <a:sy n="74" d="100"/>
        </p:scale>
        <p:origin x="37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y Burns" userId="8a120e3f-81b5-4bd4-b297-a03d99580160" providerId="ADAL" clId="{933B9679-6253-4B89-9AC7-326E807CFB74}"/>
    <pc:docChg chg="modSld">
      <pc:chgData name="Katy Burns" userId="8a120e3f-81b5-4bd4-b297-a03d99580160" providerId="ADAL" clId="{933B9679-6253-4B89-9AC7-326E807CFB74}" dt="2023-09-16T10:02:59.917" v="10" actId="12"/>
      <pc:docMkLst>
        <pc:docMk/>
      </pc:docMkLst>
      <pc:sldChg chg="modSp mod">
        <pc:chgData name="Katy Burns" userId="8a120e3f-81b5-4bd4-b297-a03d99580160" providerId="ADAL" clId="{933B9679-6253-4B89-9AC7-326E807CFB74}" dt="2023-09-16T10:02:59.917" v="10" actId="12"/>
        <pc:sldMkLst>
          <pc:docMk/>
          <pc:sldMk cId="2897363642" sldId="256"/>
        </pc:sldMkLst>
        <pc:graphicFrameChg chg="mod modGraphic">
          <ac:chgData name="Katy Burns" userId="8a120e3f-81b5-4bd4-b297-a03d99580160" providerId="ADAL" clId="{933B9679-6253-4B89-9AC7-326E807CFB74}" dt="2023-09-16T10:02:59.917" v="10" actId="12"/>
          <ac:graphicFrameMkLst>
            <pc:docMk/>
            <pc:sldMk cId="2897363642" sldId="256"/>
            <ac:graphicFrameMk id="15" creationId="{1D2334A6-FEA7-AEC0-E349-D6EB44259BAC}"/>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68A6F-5202-4750-A699-FA589863EA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528D236-3354-4D15-B516-0303D74AE2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C253230-52A4-4F51-A317-9DD1EEB15AC9}"/>
              </a:ext>
            </a:extLst>
          </p:cNvPr>
          <p:cNvSpPr>
            <a:spLocks noGrp="1"/>
          </p:cNvSpPr>
          <p:nvPr>
            <p:ph type="dt" sz="half" idx="10"/>
          </p:nvPr>
        </p:nvSpPr>
        <p:spPr/>
        <p:txBody>
          <a:bodyPr/>
          <a:lstStyle/>
          <a:p>
            <a:fld id="{1A92EF8A-2F4B-40FF-B4DA-B2620AD5F5DB}" type="datetimeFigureOut">
              <a:rPr lang="en-GB" smtClean="0"/>
              <a:t>16/09/2023</a:t>
            </a:fld>
            <a:endParaRPr lang="en-GB"/>
          </a:p>
        </p:txBody>
      </p:sp>
      <p:sp>
        <p:nvSpPr>
          <p:cNvPr id="5" name="Footer Placeholder 4">
            <a:extLst>
              <a:ext uri="{FF2B5EF4-FFF2-40B4-BE49-F238E27FC236}">
                <a16:creationId xmlns:a16="http://schemas.microsoft.com/office/drawing/2014/main" id="{EEC97B97-0ECF-48C0-B6C2-81E48B2906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D3A646-609B-44F1-916E-160CC75C9425}"/>
              </a:ext>
            </a:extLst>
          </p:cNvPr>
          <p:cNvSpPr>
            <a:spLocks noGrp="1"/>
          </p:cNvSpPr>
          <p:nvPr>
            <p:ph type="sldNum" sz="quarter" idx="12"/>
          </p:nvPr>
        </p:nvSpPr>
        <p:spPr/>
        <p:txBody>
          <a:bodyPr/>
          <a:lstStyle/>
          <a:p>
            <a:fld id="{5F04BDAA-C3D0-4210-83BE-68F4B4378589}" type="slidenum">
              <a:rPr lang="en-GB" smtClean="0"/>
              <a:t>‹#›</a:t>
            </a:fld>
            <a:endParaRPr lang="en-GB"/>
          </a:p>
        </p:txBody>
      </p:sp>
    </p:spTree>
    <p:extLst>
      <p:ext uri="{BB962C8B-B14F-4D97-AF65-F5344CB8AC3E}">
        <p14:creationId xmlns:p14="http://schemas.microsoft.com/office/powerpoint/2010/main" val="3592315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6D74F-F3B7-43DC-AA49-4B36216958A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4031465-2760-4AFB-BD06-45052944E9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4475F3-17A5-44A9-AE7C-01C947035C3B}"/>
              </a:ext>
            </a:extLst>
          </p:cNvPr>
          <p:cNvSpPr>
            <a:spLocks noGrp="1"/>
          </p:cNvSpPr>
          <p:nvPr>
            <p:ph type="dt" sz="half" idx="10"/>
          </p:nvPr>
        </p:nvSpPr>
        <p:spPr/>
        <p:txBody>
          <a:bodyPr/>
          <a:lstStyle/>
          <a:p>
            <a:fld id="{1A92EF8A-2F4B-40FF-B4DA-B2620AD5F5DB}" type="datetimeFigureOut">
              <a:rPr lang="en-GB" smtClean="0"/>
              <a:t>16/09/2023</a:t>
            </a:fld>
            <a:endParaRPr lang="en-GB"/>
          </a:p>
        </p:txBody>
      </p:sp>
      <p:sp>
        <p:nvSpPr>
          <p:cNvPr id="5" name="Footer Placeholder 4">
            <a:extLst>
              <a:ext uri="{FF2B5EF4-FFF2-40B4-BE49-F238E27FC236}">
                <a16:creationId xmlns:a16="http://schemas.microsoft.com/office/drawing/2014/main" id="{DBEB3608-805C-43C4-B5CB-6FE17092FE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318302-832A-4F1D-AD67-57F9DEAECAF1}"/>
              </a:ext>
            </a:extLst>
          </p:cNvPr>
          <p:cNvSpPr>
            <a:spLocks noGrp="1"/>
          </p:cNvSpPr>
          <p:nvPr>
            <p:ph type="sldNum" sz="quarter" idx="12"/>
          </p:nvPr>
        </p:nvSpPr>
        <p:spPr/>
        <p:txBody>
          <a:bodyPr/>
          <a:lstStyle/>
          <a:p>
            <a:fld id="{5F04BDAA-C3D0-4210-83BE-68F4B4378589}" type="slidenum">
              <a:rPr lang="en-GB" smtClean="0"/>
              <a:t>‹#›</a:t>
            </a:fld>
            <a:endParaRPr lang="en-GB"/>
          </a:p>
        </p:txBody>
      </p:sp>
    </p:spTree>
    <p:extLst>
      <p:ext uri="{BB962C8B-B14F-4D97-AF65-F5344CB8AC3E}">
        <p14:creationId xmlns:p14="http://schemas.microsoft.com/office/powerpoint/2010/main" val="582596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8818B6-39AA-4592-AA49-EB5FDD67BD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88EF18-5D16-46E7-928E-BEC7EE2EA0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D46FBC-549D-40C2-B2D1-A066A134C4A7}"/>
              </a:ext>
            </a:extLst>
          </p:cNvPr>
          <p:cNvSpPr>
            <a:spLocks noGrp="1"/>
          </p:cNvSpPr>
          <p:nvPr>
            <p:ph type="dt" sz="half" idx="10"/>
          </p:nvPr>
        </p:nvSpPr>
        <p:spPr/>
        <p:txBody>
          <a:bodyPr/>
          <a:lstStyle/>
          <a:p>
            <a:fld id="{1A92EF8A-2F4B-40FF-B4DA-B2620AD5F5DB}" type="datetimeFigureOut">
              <a:rPr lang="en-GB" smtClean="0"/>
              <a:t>16/09/2023</a:t>
            </a:fld>
            <a:endParaRPr lang="en-GB"/>
          </a:p>
        </p:txBody>
      </p:sp>
      <p:sp>
        <p:nvSpPr>
          <p:cNvPr id="5" name="Footer Placeholder 4">
            <a:extLst>
              <a:ext uri="{FF2B5EF4-FFF2-40B4-BE49-F238E27FC236}">
                <a16:creationId xmlns:a16="http://schemas.microsoft.com/office/drawing/2014/main" id="{E0BCE60C-C437-4356-A302-AA6E12B5E1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D1C4E9-C014-4629-A95C-F9D3CA0A869C}"/>
              </a:ext>
            </a:extLst>
          </p:cNvPr>
          <p:cNvSpPr>
            <a:spLocks noGrp="1"/>
          </p:cNvSpPr>
          <p:nvPr>
            <p:ph type="sldNum" sz="quarter" idx="12"/>
          </p:nvPr>
        </p:nvSpPr>
        <p:spPr/>
        <p:txBody>
          <a:bodyPr/>
          <a:lstStyle/>
          <a:p>
            <a:fld id="{5F04BDAA-C3D0-4210-83BE-68F4B4378589}" type="slidenum">
              <a:rPr lang="en-GB" smtClean="0"/>
              <a:t>‹#›</a:t>
            </a:fld>
            <a:endParaRPr lang="en-GB"/>
          </a:p>
        </p:txBody>
      </p:sp>
    </p:spTree>
    <p:extLst>
      <p:ext uri="{BB962C8B-B14F-4D97-AF65-F5344CB8AC3E}">
        <p14:creationId xmlns:p14="http://schemas.microsoft.com/office/powerpoint/2010/main" val="1214224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CED9C-708A-4F26-AF18-C8DC9613BB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F8E8307-A08E-4385-9031-E33363F2E3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F557D0-74E3-491F-AFA6-FA0F5E71D929}"/>
              </a:ext>
            </a:extLst>
          </p:cNvPr>
          <p:cNvSpPr>
            <a:spLocks noGrp="1"/>
          </p:cNvSpPr>
          <p:nvPr>
            <p:ph type="dt" sz="half" idx="10"/>
          </p:nvPr>
        </p:nvSpPr>
        <p:spPr/>
        <p:txBody>
          <a:bodyPr/>
          <a:lstStyle/>
          <a:p>
            <a:fld id="{1A92EF8A-2F4B-40FF-B4DA-B2620AD5F5DB}" type="datetimeFigureOut">
              <a:rPr lang="en-GB" smtClean="0"/>
              <a:t>16/09/2023</a:t>
            </a:fld>
            <a:endParaRPr lang="en-GB"/>
          </a:p>
        </p:txBody>
      </p:sp>
      <p:sp>
        <p:nvSpPr>
          <p:cNvPr id="5" name="Footer Placeholder 4">
            <a:extLst>
              <a:ext uri="{FF2B5EF4-FFF2-40B4-BE49-F238E27FC236}">
                <a16:creationId xmlns:a16="http://schemas.microsoft.com/office/drawing/2014/main" id="{172B6B0A-53F3-461E-8EAD-F24D4881D4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E88C1E-7941-4905-937C-65DAF4EBC5E9}"/>
              </a:ext>
            </a:extLst>
          </p:cNvPr>
          <p:cNvSpPr>
            <a:spLocks noGrp="1"/>
          </p:cNvSpPr>
          <p:nvPr>
            <p:ph type="sldNum" sz="quarter" idx="12"/>
          </p:nvPr>
        </p:nvSpPr>
        <p:spPr/>
        <p:txBody>
          <a:bodyPr/>
          <a:lstStyle/>
          <a:p>
            <a:fld id="{5F04BDAA-C3D0-4210-83BE-68F4B4378589}" type="slidenum">
              <a:rPr lang="en-GB" smtClean="0"/>
              <a:t>‹#›</a:t>
            </a:fld>
            <a:endParaRPr lang="en-GB"/>
          </a:p>
        </p:txBody>
      </p:sp>
    </p:spTree>
    <p:extLst>
      <p:ext uri="{BB962C8B-B14F-4D97-AF65-F5344CB8AC3E}">
        <p14:creationId xmlns:p14="http://schemas.microsoft.com/office/powerpoint/2010/main" val="178806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99D07-35CA-4442-B3D7-C172BB8DEB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CFA6362-D227-41C0-A220-87BC47C8F5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AC2C03-0DB8-440F-8423-A8E63380606C}"/>
              </a:ext>
            </a:extLst>
          </p:cNvPr>
          <p:cNvSpPr>
            <a:spLocks noGrp="1"/>
          </p:cNvSpPr>
          <p:nvPr>
            <p:ph type="dt" sz="half" idx="10"/>
          </p:nvPr>
        </p:nvSpPr>
        <p:spPr/>
        <p:txBody>
          <a:bodyPr/>
          <a:lstStyle/>
          <a:p>
            <a:fld id="{1A92EF8A-2F4B-40FF-B4DA-B2620AD5F5DB}" type="datetimeFigureOut">
              <a:rPr lang="en-GB" smtClean="0"/>
              <a:t>16/09/2023</a:t>
            </a:fld>
            <a:endParaRPr lang="en-GB"/>
          </a:p>
        </p:txBody>
      </p:sp>
      <p:sp>
        <p:nvSpPr>
          <p:cNvPr id="5" name="Footer Placeholder 4">
            <a:extLst>
              <a:ext uri="{FF2B5EF4-FFF2-40B4-BE49-F238E27FC236}">
                <a16:creationId xmlns:a16="http://schemas.microsoft.com/office/drawing/2014/main" id="{FA2356AB-B860-474F-8212-2C1E1CAE43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FBB1F4-12F3-43EB-9DC2-62F63F298EA3}"/>
              </a:ext>
            </a:extLst>
          </p:cNvPr>
          <p:cNvSpPr>
            <a:spLocks noGrp="1"/>
          </p:cNvSpPr>
          <p:nvPr>
            <p:ph type="sldNum" sz="quarter" idx="12"/>
          </p:nvPr>
        </p:nvSpPr>
        <p:spPr/>
        <p:txBody>
          <a:bodyPr/>
          <a:lstStyle/>
          <a:p>
            <a:fld id="{5F04BDAA-C3D0-4210-83BE-68F4B4378589}" type="slidenum">
              <a:rPr lang="en-GB" smtClean="0"/>
              <a:t>‹#›</a:t>
            </a:fld>
            <a:endParaRPr lang="en-GB"/>
          </a:p>
        </p:txBody>
      </p:sp>
    </p:spTree>
    <p:extLst>
      <p:ext uri="{BB962C8B-B14F-4D97-AF65-F5344CB8AC3E}">
        <p14:creationId xmlns:p14="http://schemas.microsoft.com/office/powerpoint/2010/main" val="84458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C4BA0-4726-4CC3-B836-7855963504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39036C-C970-4C47-BD1C-ABC80B5DDA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6C2F2D6-6954-40EB-93FC-A0FCD2DAB3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61343DA-B6E1-4964-A6C1-6512BA995CE4}"/>
              </a:ext>
            </a:extLst>
          </p:cNvPr>
          <p:cNvSpPr>
            <a:spLocks noGrp="1"/>
          </p:cNvSpPr>
          <p:nvPr>
            <p:ph type="dt" sz="half" idx="10"/>
          </p:nvPr>
        </p:nvSpPr>
        <p:spPr/>
        <p:txBody>
          <a:bodyPr/>
          <a:lstStyle/>
          <a:p>
            <a:fld id="{1A92EF8A-2F4B-40FF-B4DA-B2620AD5F5DB}" type="datetimeFigureOut">
              <a:rPr lang="en-GB" smtClean="0"/>
              <a:t>16/09/2023</a:t>
            </a:fld>
            <a:endParaRPr lang="en-GB"/>
          </a:p>
        </p:txBody>
      </p:sp>
      <p:sp>
        <p:nvSpPr>
          <p:cNvPr id="6" name="Footer Placeholder 5">
            <a:extLst>
              <a:ext uri="{FF2B5EF4-FFF2-40B4-BE49-F238E27FC236}">
                <a16:creationId xmlns:a16="http://schemas.microsoft.com/office/drawing/2014/main" id="{0731A66A-C61D-432C-9E3A-08E2344B4E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51DD6C-3875-4D8E-BE95-FCCDA505E4F1}"/>
              </a:ext>
            </a:extLst>
          </p:cNvPr>
          <p:cNvSpPr>
            <a:spLocks noGrp="1"/>
          </p:cNvSpPr>
          <p:nvPr>
            <p:ph type="sldNum" sz="quarter" idx="12"/>
          </p:nvPr>
        </p:nvSpPr>
        <p:spPr/>
        <p:txBody>
          <a:bodyPr/>
          <a:lstStyle/>
          <a:p>
            <a:fld id="{5F04BDAA-C3D0-4210-83BE-68F4B4378589}" type="slidenum">
              <a:rPr lang="en-GB" smtClean="0"/>
              <a:t>‹#›</a:t>
            </a:fld>
            <a:endParaRPr lang="en-GB"/>
          </a:p>
        </p:txBody>
      </p:sp>
    </p:spTree>
    <p:extLst>
      <p:ext uri="{BB962C8B-B14F-4D97-AF65-F5344CB8AC3E}">
        <p14:creationId xmlns:p14="http://schemas.microsoft.com/office/powerpoint/2010/main" val="1796701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3692-9E8B-4F36-9DC8-0684371D6FF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C42C9F-0CED-4F24-9A30-9CB575DECD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B69756-FE3B-4B34-AB55-FFE8BC7BFF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8A1AE28-8C88-481F-A53D-BB1D621BB4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B13EDE-D0DF-4FDB-B13E-16CFFD47D4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44CADAC-CCDD-4CCA-A188-4A2292098F20}"/>
              </a:ext>
            </a:extLst>
          </p:cNvPr>
          <p:cNvSpPr>
            <a:spLocks noGrp="1"/>
          </p:cNvSpPr>
          <p:nvPr>
            <p:ph type="dt" sz="half" idx="10"/>
          </p:nvPr>
        </p:nvSpPr>
        <p:spPr/>
        <p:txBody>
          <a:bodyPr/>
          <a:lstStyle/>
          <a:p>
            <a:fld id="{1A92EF8A-2F4B-40FF-B4DA-B2620AD5F5DB}" type="datetimeFigureOut">
              <a:rPr lang="en-GB" smtClean="0"/>
              <a:t>16/09/2023</a:t>
            </a:fld>
            <a:endParaRPr lang="en-GB"/>
          </a:p>
        </p:txBody>
      </p:sp>
      <p:sp>
        <p:nvSpPr>
          <p:cNvPr id="8" name="Footer Placeholder 7">
            <a:extLst>
              <a:ext uri="{FF2B5EF4-FFF2-40B4-BE49-F238E27FC236}">
                <a16:creationId xmlns:a16="http://schemas.microsoft.com/office/drawing/2014/main" id="{6A25C7DC-9FA1-4A33-9E4E-BDB8E2BC155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0C80BFD-5CB7-4050-A936-764A5D751B16}"/>
              </a:ext>
            </a:extLst>
          </p:cNvPr>
          <p:cNvSpPr>
            <a:spLocks noGrp="1"/>
          </p:cNvSpPr>
          <p:nvPr>
            <p:ph type="sldNum" sz="quarter" idx="12"/>
          </p:nvPr>
        </p:nvSpPr>
        <p:spPr/>
        <p:txBody>
          <a:bodyPr/>
          <a:lstStyle/>
          <a:p>
            <a:fld id="{5F04BDAA-C3D0-4210-83BE-68F4B4378589}" type="slidenum">
              <a:rPr lang="en-GB" smtClean="0"/>
              <a:t>‹#›</a:t>
            </a:fld>
            <a:endParaRPr lang="en-GB"/>
          </a:p>
        </p:txBody>
      </p:sp>
    </p:spTree>
    <p:extLst>
      <p:ext uri="{BB962C8B-B14F-4D97-AF65-F5344CB8AC3E}">
        <p14:creationId xmlns:p14="http://schemas.microsoft.com/office/powerpoint/2010/main" val="707876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E6703-C19F-4520-BD55-E74254E4F7D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C8335F0-5B69-437F-928E-3F9AB762EDD0}"/>
              </a:ext>
            </a:extLst>
          </p:cNvPr>
          <p:cNvSpPr>
            <a:spLocks noGrp="1"/>
          </p:cNvSpPr>
          <p:nvPr>
            <p:ph type="dt" sz="half" idx="10"/>
          </p:nvPr>
        </p:nvSpPr>
        <p:spPr/>
        <p:txBody>
          <a:bodyPr/>
          <a:lstStyle/>
          <a:p>
            <a:fld id="{1A92EF8A-2F4B-40FF-B4DA-B2620AD5F5DB}" type="datetimeFigureOut">
              <a:rPr lang="en-GB" smtClean="0"/>
              <a:t>16/09/2023</a:t>
            </a:fld>
            <a:endParaRPr lang="en-GB"/>
          </a:p>
        </p:txBody>
      </p:sp>
      <p:sp>
        <p:nvSpPr>
          <p:cNvPr id="4" name="Footer Placeholder 3">
            <a:extLst>
              <a:ext uri="{FF2B5EF4-FFF2-40B4-BE49-F238E27FC236}">
                <a16:creationId xmlns:a16="http://schemas.microsoft.com/office/drawing/2014/main" id="{E70B492D-2198-4F2B-A799-6865C4FC2CD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F5F7640-9A23-4E6A-AB85-30B42B270684}"/>
              </a:ext>
            </a:extLst>
          </p:cNvPr>
          <p:cNvSpPr>
            <a:spLocks noGrp="1"/>
          </p:cNvSpPr>
          <p:nvPr>
            <p:ph type="sldNum" sz="quarter" idx="12"/>
          </p:nvPr>
        </p:nvSpPr>
        <p:spPr/>
        <p:txBody>
          <a:bodyPr/>
          <a:lstStyle/>
          <a:p>
            <a:fld id="{5F04BDAA-C3D0-4210-83BE-68F4B4378589}" type="slidenum">
              <a:rPr lang="en-GB" smtClean="0"/>
              <a:t>‹#›</a:t>
            </a:fld>
            <a:endParaRPr lang="en-GB"/>
          </a:p>
        </p:txBody>
      </p:sp>
    </p:spTree>
    <p:extLst>
      <p:ext uri="{BB962C8B-B14F-4D97-AF65-F5344CB8AC3E}">
        <p14:creationId xmlns:p14="http://schemas.microsoft.com/office/powerpoint/2010/main" val="2030610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C435D3-3E17-4C8B-8450-47B18D41C533}"/>
              </a:ext>
            </a:extLst>
          </p:cNvPr>
          <p:cNvSpPr>
            <a:spLocks noGrp="1"/>
          </p:cNvSpPr>
          <p:nvPr>
            <p:ph type="dt" sz="half" idx="10"/>
          </p:nvPr>
        </p:nvSpPr>
        <p:spPr/>
        <p:txBody>
          <a:bodyPr/>
          <a:lstStyle/>
          <a:p>
            <a:fld id="{1A92EF8A-2F4B-40FF-B4DA-B2620AD5F5DB}" type="datetimeFigureOut">
              <a:rPr lang="en-GB" smtClean="0"/>
              <a:t>16/09/2023</a:t>
            </a:fld>
            <a:endParaRPr lang="en-GB"/>
          </a:p>
        </p:txBody>
      </p:sp>
      <p:sp>
        <p:nvSpPr>
          <p:cNvPr id="3" name="Footer Placeholder 2">
            <a:extLst>
              <a:ext uri="{FF2B5EF4-FFF2-40B4-BE49-F238E27FC236}">
                <a16:creationId xmlns:a16="http://schemas.microsoft.com/office/drawing/2014/main" id="{3DFDC1D9-E66E-446A-9673-6099A5891FF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063338F-099C-41DA-8E66-1DB6D817FCD5}"/>
              </a:ext>
            </a:extLst>
          </p:cNvPr>
          <p:cNvSpPr>
            <a:spLocks noGrp="1"/>
          </p:cNvSpPr>
          <p:nvPr>
            <p:ph type="sldNum" sz="quarter" idx="12"/>
          </p:nvPr>
        </p:nvSpPr>
        <p:spPr/>
        <p:txBody>
          <a:bodyPr/>
          <a:lstStyle/>
          <a:p>
            <a:fld id="{5F04BDAA-C3D0-4210-83BE-68F4B4378589}" type="slidenum">
              <a:rPr lang="en-GB" smtClean="0"/>
              <a:t>‹#›</a:t>
            </a:fld>
            <a:endParaRPr lang="en-GB"/>
          </a:p>
        </p:txBody>
      </p:sp>
    </p:spTree>
    <p:extLst>
      <p:ext uri="{BB962C8B-B14F-4D97-AF65-F5344CB8AC3E}">
        <p14:creationId xmlns:p14="http://schemas.microsoft.com/office/powerpoint/2010/main" val="230622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7EC5F-B40A-4D1E-A9A4-2ED7C96D2F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14BBA87-F2AF-4508-93DF-54E97DBEC1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30D42E3-5C89-4EAA-9525-3A61140DEB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38B11D-D33E-413A-A2A0-B0BF1158EFF0}"/>
              </a:ext>
            </a:extLst>
          </p:cNvPr>
          <p:cNvSpPr>
            <a:spLocks noGrp="1"/>
          </p:cNvSpPr>
          <p:nvPr>
            <p:ph type="dt" sz="half" idx="10"/>
          </p:nvPr>
        </p:nvSpPr>
        <p:spPr/>
        <p:txBody>
          <a:bodyPr/>
          <a:lstStyle/>
          <a:p>
            <a:fld id="{1A92EF8A-2F4B-40FF-B4DA-B2620AD5F5DB}" type="datetimeFigureOut">
              <a:rPr lang="en-GB" smtClean="0"/>
              <a:t>16/09/2023</a:t>
            </a:fld>
            <a:endParaRPr lang="en-GB"/>
          </a:p>
        </p:txBody>
      </p:sp>
      <p:sp>
        <p:nvSpPr>
          <p:cNvPr id="6" name="Footer Placeholder 5">
            <a:extLst>
              <a:ext uri="{FF2B5EF4-FFF2-40B4-BE49-F238E27FC236}">
                <a16:creationId xmlns:a16="http://schemas.microsoft.com/office/drawing/2014/main" id="{23F0506E-2F07-40C7-8422-3AC80405E0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00B47E-D252-41B6-8AFE-48A87DD38504}"/>
              </a:ext>
            </a:extLst>
          </p:cNvPr>
          <p:cNvSpPr>
            <a:spLocks noGrp="1"/>
          </p:cNvSpPr>
          <p:nvPr>
            <p:ph type="sldNum" sz="quarter" idx="12"/>
          </p:nvPr>
        </p:nvSpPr>
        <p:spPr/>
        <p:txBody>
          <a:bodyPr/>
          <a:lstStyle/>
          <a:p>
            <a:fld id="{5F04BDAA-C3D0-4210-83BE-68F4B4378589}" type="slidenum">
              <a:rPr lang="en-GB" smtClean="0"/>
              <a:t>‹#›</a:t>
            </a:fld>
            <a:endParaRPr lang="en-GB"/>
          </a:p>
        </p:txBody>
      </p:sp>
    </p:spTree>
    <p:extLst>
      <p:ext uri="{BB962C8B-B14F-4D97-AF65-F5344CB8AC3E}">
        <p14:creationId xmlns:p14="http://schemas.microsoft.com/office/powerpoint/2010/main" val="2060016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A3C12-0CF7-41AB-B08D-6C2229CC72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466F7C5-6CFA-4CD1-8B6B-2B014F35D2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3FD394E-12F9-4172-9CA8-6BDCBB912C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D9061F-946E-4799-A417-91DDCB8242F9}"/>
              </a:ext>
            </a:extLst>
          </p:cNvPr>
          <p:cNvSpPr>
            <a:spLocks noGrp="1"/>
          </p:cNvSpPr>
          <p:nvPr>
            <p:ph type="dt" sz="half" idx="10"/>
          </p:nvPr>
        </p:nvSpPr>
        <p:spPr/>
        <p:txBody>
          <a:bodyPr/>
          <a:lstStyle/>
          <a:p>
            <a:fld id="{1A92EF8A-2F4B-40FF-B4DA-B2620AD5F5DB}" type="datetimeFigureOut">
              <a:rPr lang="en-GB" smtClean="0"/>
              <a:t>16/09/2023</a:t>
            </a:fld>
            <a:endParaRPr lang="en-GB"/>
          </a:p>
        </p:txBody>
      </p:sp>
      <p:sp>
        <p:nvSpPr>
          <p:cNvPr id="6" name="Footer Placeholder 5">
            <a:extLst>
              <a:ext uri="{FF2B5EF4-FFF2-40B4-BE49-F238E27FC236}">
                <a16:creationId xmlns:a16="http://schemas.microsoft.com/office/drawing/2014/main" id="{57CE21BB-2FFC-4C03-8485-F714101BD4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2497BF-EC49-4246-81B6-DB519A6B476F}"/>
              </a:ext>
            </a:extLst>
          </p:cNvPr>
          <p:cNvSpPr>
            <a:spLocks noGrp="1"/>
          </p:cNvSpPr>
          <p:nvPr>
            <p:ph type="sldNum" sz="quarter" idx="12"/>
          </p:nvPr>
        </p:nvSpPr>
        <p:spPr/>
        <p:txBody>
          <a:bodyPr/>
          <a:lstStyle/>
          <a:p>
            <a:fld id="{5F04BDAA-C3D0-4210-83BE-68F4B4378589}" type="slidenum">
              <a:rPr lang="en-GB" smtClean="0"/>
              <a:t>‹#›</a:t>
            </a:fld>
            <a:endParaRPr lang="en-GB"/>
          </a:p>
        </p:txBody>
      </p:sp>
    </p:spTree>
    <p:extLst>
      <p:ext uri="{BB962C8B-B14F-4D97-AF65-F5344CB8AC3E}">
        <p14:creationId xmlns:p14="http://schemas.microsoft.com/office/powerpoint/2010/main" val="1241668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7611AD-D866-4FDB-822E-2EB83A4469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B18C546-0999-4DC4-9FAA-B7443E1F4B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D77D98-0749-404C-AFB6-70374E7B5D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2EF8A-2F4B-40FF-B4DA-B2620AD5F5DB}" type="datetimeFigureOut">
              <a:rPr lang="en-GB" smtClean="0"/>
              <a:t>16/09/2023</a:t>
            </a:fld>
            <a:endParaRPr lang="en-GB"/>
          </a:p>
        </p:txBody>
      </p:sp>
      <p:sp>
        <p:nvSpPr>
          <p:cNvPr id="5" name="Footer Placeholder 4">
            <a:extLst>
              <a:ext uri="{FF2B5EF4-FFF2-40B4-BE49-F238E27FC236}">
                <a16:creationId xmlns:a16="http://schemas.microsoft.com/office/drawing/2014/main" id="{21FA4562-A298-4EF9-B783-8FF3E51BBE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09953DC-2E07-47F6-94E4-B03CF8ACEF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04BDAA-C3D0-4210-83BE-68F4B4378589}" type="slidenum">
              <a:rPr lang="en-GB" smtClean="0"/>
              <a:t>‹#›</a:t>
            </a:fld>
            <a:endParaRPr lang="en-GB"/>
          </a:p>
        </p:txBody>
      </p:sp>
    </p:spTree>
    <p:extLst>
      <p:ext uri="{BB962C8B-B14F-4D97-AF65-F5344CB8AC3E}">
        <p14:creationId xmlns:p14="http://schemas.microsoft.com/office/powerpoint/2010/main" val="1359158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B3A5C"/>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FA6A1E4-2F16-450A-8F4C-8DDD35FA0225}"/>
              </a:ext>
            </a:extLst>
          </p:cNvPr>
          <p:cNvSpPr>
            <a:spLocks noGrp="1"/>
          </p:cNvSpPr>
          <p:nvPr>
            <p:ph type="subTitle" idx="1"/>
          </p:nvPr>
        </p:nvSpPr>
        <p:spPr>
          <a:xfrm>
            <a:off x="1387594" y="6272"/>
            <a:ext cx="10178439" cy="364598"/>
          </a:xfrm>
        </p:spPr>
        <p:txBody>
          <a:bodyPr>
            <a:noAutofit/>
          </a:bodyPr>
          <a:lstStyle/>
          <a:p>
            <a:r>
              <a:rPr lang="en-GB" b="1" dirty="0">
                <a:solidFill>
                  <a:schemeClr val="bg1"/>
                </a:solidFill>
                <a:latin typeface="Arial" panose="020B0604020202020204" pitchFamily="34" charset="0"/>
                <a:cs typeface="Arial" panose="020B0604020202020204" pitchFamily="34" charset="0"/>
              </a:rPr>
              <a:t>Galmpton School Development Plan- </a:t>
            </a:r>
            <a:r>
              <a:rPr lang="en-GB" b="1">
                <a:solidFill>
                  <a:schemeClr val="bg1"/>
                </a:solidFill>
                <a:latin typeface="Arial" panose="020B0604020202020204" pitchFamily="34" charset="0"/>
                <a:cs typeface="Arial" panose="020B0604020202020204" pitchFamily="34" charset="0"/>
              </a:rPr>
              <a:t>Priorities 2023 2024</a:t>
            </a:r>
            <a:endParaRPr lang="en-GB" b="1" dirty="0">
              <a:solidFill>
                <a:schemeClr val="bg1"/>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C5D6BE3-1876-4510-9813-56487E78F6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5084" y="425537"/>
            <a:ext cx="2749766" cy="2219232"/>
          </a:xfrm>
          <a:prstGeom prst="rect">
            <a:avLst/>
          </a:prstGeom>
        </p:spPr>
      </p:pic>
      <p:graphicFrame>
        <p:nvGraphicFramePr>
          <p:cNvPr id="15" name="Table 15">
            <a:extLst>
              <a:ext uri="{FF2B5EF4-FFF2-40B4-BE49-F238E27FC236}">
                <a16:creationId xmlns:a16="http://schemas.microsoft.com/office/drawing/2014/main" id="{1D2334A6-FEA7-AEC0-E349-D6EB44259BAC}"/>
              </a:ext>
            </a:extLst>
          </p:cNvPr>
          <p:cNvGraphicFramePr>
            <a:graphicFrameLocks noGrp="1"/>
          </p:cNvGraphicFramePr>
          <p:nvPr>
            <p:extLst>
              <p:ext uri="{D42A27DB-BD31-4B8C-83A1-F6EECF244321}">
                <p14:modId xmlns:p14="http://schemas.microsoft.com/office/powerpoint/2010/main" val="771735852"/>
              </p:ext>
            </p:extLst>
          </p:nvPr>
        </p:nvGraphicFramePr>
        <p:xfrm>
          <a:off x="97971" y="440904"/>
          <a:ext cx="4604658" cy="3459179"/>
        </p:xfrm>
        <a:graphic>
          <a:graphicData uri="http://schemas.openxmlformats.org/drawingml/2006/table">
            <a:tbl>
              <a:tblPr firstRow="1" bandRow="1">
                <a:tableStyleId>{10A1B5D5-9B99-4C35-A422-299274C87663}</a:tableStyleId>
              </a:tblPr>
              <a:tblGrid>
                <a:gridCol w="4604658">
                  <a:extLst>
                    <a:ext uri="{9D8B030D-6E8A-4147-A177-3AD203B41FA5}">
                      <a16:colId xmlns:a16="http://schemas.microsoft.com/office/drawing/2014/main" val="1802748279"/>
                    </a:ext>
                  </a:extLst>
                </a:gridCol>
              </a:tblGrid>
              <a:tr h="719044">
                <a:tc>
                  <a:txBody>
                    <a:bodyPr/>
                    <a:lstStyle/>
                    <a:p>
                      <a:pPr algn="ctr">
                        <a:lnSpc>
                          <a:spcPct val="107000"/>
                        </a:lnSpc>
                        <a:spcAft>
                          <a:spcPts val="800"/>
                        </a:spcAft>
                      </a:pPr>
                      <a:r>
                        <a:rPr lang="en-GB" sz="1600" b="1" dirty="0">
                          <a:solidFill>
                            <a:srgbClr val="660033"/>
                          </a:solidFill>
                          <a:effectLst/>
                          <a:latin typeface="Arial" panose="020B0604020202020204" pitchFamily="34" charset="0"/>
                          <a:cs typeface="Arial" panose="020B0604020202020204" pitchFamily="34" charset="0"/>
                        </a:rPr>
                        <a:t>Quality of Education</a:t>
                      </a:r>
                    </a:p>
                    <a:p>
                      <a:pPr algn="l">
                        <a:lnSpc>
                          <a:spcPct val="107000"/>
                        </a:lnSpc>
                        <a:spcAft>
                          <a:spcPts val="800"/>
                        </a:spcAft>
                      </a:pPr>
                      <a:r>
                        <a:rPr lang="en-GB" sz="1200" b="1" i="1" dirty="0">
                          <a:solidFill>
                            <a:schemeClr val="bg1"/>
                          </a:solidFill>
                          <a:effectLst/>
                          <a:latin typeface="Arial" panose="020B0604020202020204" pitchFamily="34" charset="0"/>
                          <a:cs typeface="Arial" panose="020B0604020202020204" pitchFamily="34" charset="0"/>
                        </a:rPr>
                        <a:t>Maintain </a:t>
                      </a:r>
                      <a:r>
                        <a:rPr lang="en-GB" sz="1200" b="1" i="1">
                          <a:solidFill>
                            <a:schemeClr val="bg1"/>
                          </a:solidFill>
                          <a:effectLst/>
                          <a:latin typeface="Arial" panose="020B0604020202020204" pitchFamily="34" charset="0"/>
                          <a:cs typeface="Arial" panose="020B0604020202020204" pitchFamily="34" charset="0"/>
                        </a:rPr>
                        <a:t>consistent , </a:t>
                      </a:r>
                      <a:r>
                        <a:rPr lang="en-GB" sz="1200" b="1" i="1" dirty="0">
                          <a:solidFill>
                            <a:schemeClr val="bg1"/>
                          </a:solidFill>
                          <a:effectLst/>
                          <a:latin typeface="Arial" panose="020B0604020202020204" pitchFamily="34" charset="0"/>
                          <a:cs typeface="Arial" panose="020B0604020202020204" pitchFamily="34" charset="0"/>
                        </a:rPr>
                        <a:t>high quality teaching and learning practices (ACE pedagogy) ensuring all pupils, particularly disadvantaged, SEND and vulnerable pupils make sustained and substantial progress</a:t>
                      </a:r>
                    </a:p>
                    <a:p>
                      <a:pPr algn="l">
                        <a:lnSpc>
                          <a:spcPct val="107000"/>
                        </a:lnSpc>
                        <a:spcAft>
                          <a:spcPts val="800"/>
                        </a:spcAft>
                      </a:pPr>
                      <a:endParaRPr lang="en-GB" sz="1200" i="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4155812"/>
                  </a:ext>
                </a:extLst>
              </a:tr>
              <a:tr h="564189">
                <a:tc>
                  <a:txBody>
                    <a:bodyPr/>
                    <a:lstStyle/>
                    <a:p>
                      <a:pPr marL="171450" indent="-171450" algn="l">
                        <a:lnSpc>
                          <a:spcPct val="107000"/>
                        </a:lnSpc>
                        <a:spcAft>
                          <a:spcPts val="800"/>
                        </a:spcAft>
                        <a:buFont typeface="Arial" panose="020B0604020202020204" pitchFamily="34" charset="0"/>
                        <a:buChar char="•"/>
                      </a:pPr>
                      <a:r>
                        <a:rPr lang="en-GB"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Pupils can effectively recall their learning because teachers effectively elicit and build on prior knowledge to ensure learning is precisely sequenced and developed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7852152"/>
                  </a:ext>
                </a:extLst>
              </a:tr>
              <a:tr h="373159">
                <a:tc>
                  <a:txBody>
                    <a:bodyPr/>
                    <a:lstStyle/>
                    <a:p>
                      <a:pPr marL="171450" indent="-171450" algn="l">
                        <a:lnSpc>
                          <a:spcPct val="107000"/>
                        </a:lnSpc>
                        <a:spcAft>
                          <a:spcPts val="800"/>
                        </a:spcAft>
                        <a:buFont typeface="Arial" panose="020B0604020202020204" pitchFamily="34" charset="0"/>
                        <a:buChar char="•"/>
                      </a:pPr>
                      <a:r>
                        <a:rPr lang="en-GB" sz="1100" dirty="0">
                          <a:solidFill>
                            <a:schemeClr val="tx1"/>
                          </a:solidFill>
                          <a:effectLst/>
                          <a:latin typeface="Arial" panose="020B0604020202020204" pitchFamily="34" charset="0"/>
                          <a:cs typeface="Arial" panose="020B0604020202020204" pitchFamily="34" charset="0"/>
                        </a:rPr>
                        <a:t>Interventions, pre teach sessions and keep up sessions are exceptionally impactful so that identified gaps are closing</a:t>
                      </a:r>
                      <a:endPar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42651141"/>
                  </a:ext>
                </a:extLst>
              </a:tr>
              <a:tr h="334087">
                <a:tc>
                  <a:txBody>
                    <a:bodyPr/>
                    <a:lstStyle/>
                    <a:p>
                      <a:pPr marL="171450" indent="-171450" algn="l">
                        <a:lnSpc>
                          <a:spcPct val="107000"/>
                        </a:lnSpc>
                        <a:spcAft>
                          <a:spcPts val="800"/>
                        </a:spcAft>
                        <a:buFont typeface="Arial" panose="020B0604020202020204" pitchFamily="34" charset="0"/>
                        <a:buChar char="•"/>
                        <a:tabLst>
                          <a:tab pos="736600" algn="l"/>
                        </a:tabLst>
                      </a:pPr>
                      <a:r>
                        <a:rPr lang="en-GB" sz="1100" i="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All teachers are able to access and utilise a range of teaching techniques and strategies that lead to increased and sustained greater depth learning</a:t>
                      </a:r>
                      <a:endParaRPr lang="en-GB" sz="1100" i="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830012241"/>
                  </a:ext>
                </a:extLst>
              </a:tr>
              <a:tr h="564189">
                <a:tc>
                  <a:txBody>
                    <a:bodyPr/>
                    <a:lstStyle/>
                    <a:p>
                      <a:pPr marL="171450" indent="-171450" algn="l">
                        <a:lnSpc>
                          <a:spcPct val="107000"/>
                        </a:lnSpc>
                        <a:spcAft>
                          <a:spcPts val="800"/>
                        </a:spcAft>
                        <a:buFont typeface="Arial" panose="020B0604020202020204" pitchFamily="34" charset="0"/>
                        <a:buChar char="•"/>
                        <a:tabLst>
                          <a:tab pos="1334135" algn="l"/>
                        </a:tabLst>
                      </a:pPr>
                      <a:r>
                        <a:rPr lang="en-GB" sz="1100" dirty="0">
                          <a:solidFill>
                            <a:schemeClr val="tx1"/>
                          </a:solidFill>
                          <a:effectLst/>
                          <a:latin typeface="Arial" panose="020B0604020202020204" pitchFamily="34" charset="0"/>
                          <a:cs typeface="Arial" panose="020B0604020202020204" pitchFamily="34" charset="0"/>
                        </a:rPr>
                        <a:t>Increase even further the percentage of the PP cohort achieving ARE and GDS in Maths and English to non-disadvantaged pupils nationally</a:t>
                      </a:r>
                      <a:endPar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96931456"/>
                  </a:ext>
                </a:extLst>
              </a:tr>
            </a:tbl>
          </a:graphicData>
        </a:graphic>
      </p:graphicFrame>
      <p:graphicFrame>
        <p:nvGraphicFramePr>
          <p:cNvPr id="16" name="Table 15">
            <a:extLst>
              <a:ext uri="{FF2B5EF4-FFF2-40B4-BE49-F238E27FC236}">
                <a16:creationId xmlns:a16="http://schemas.microsoft.com/office/drawing/2014/main" id="{72DB985F-EFCA-3BB7-B680-7E922BD47F51}"/>
              </a:ext>
            </a:extLst>
          </p:cNvPr>
          <p:cNvGraphicFramePr>
            <a:graphicFrameLocks noGrp="1"/>
          </p:cNvGraphicFramePr>
          <p:nvPr>
            <p:extLst>
              <p:ext uri="{D42A27DB-BD31-4B8C-83A1-F6EECF244321}">
                <p14:modId xmlns:p14="http://schemas.microsoft.com/office/powerpoint/2010/main" val="1203149624"/>
              </p:ext>
            </p:extLst>
          </p:nvPr>
        </p:nvGraphicFramePr>
        <p:xfrm>
          <a:off x="97971" y="4196339"/>
          <a:ext cx="4604658" cy="2572558"/>
        </p:xfrm>
        <a:graphic>
          <a:graphicData uri="http://schemas.openxmlformats.org/drawingml/2006/table">
            <a:tbl>
              <a:tblPr firstRow="1" bandRow="1">
                <a:tableStyleId>{10A1B5D5-9B99-4C35-A422-299274C87663}</a:tableStyleId>
              </a:tblPr>
              <a:tblGrid>
                <a:gridCol w="4604658">
                  <a:extLst>
                    <a:ext uri="{9D8B030D-6E8A-4147-A177-3AD203B41FA5}">
                      <a16:colId xmlns:a16="http://schemas.microsoft.com/office/drawing/2014/main" val="1802748279"/>
                    </a:ext>
                  </a:extLst>
                </a:gridCol>
              </a:tblGrid>
              <a:tr h="985120">
                <a:tc>
                  <a:txBody>
                    <a:bodyPr/>
                    <a:lstStyle/>
                    <a:p>
                      <a:pPr algn="ctr">
                        <a:lnSpc>
                          <a:spcPct val="107000"/>
                        </a:lnSpc>
                        <a:spcAft>
                          <a:spcPts val="800"/>
                        </a:spcAft>
                      </a:pPr>
                      <a:r>
                        <a:rPr lang="en-GB" sz="1600" b="1" dirty="0">
                          <a:solidFill>
                            <a:srgbClr val="660033"/>
                          </a:solidFill>
                          <a:effectLst/>
                          <a:latin typeface="Arial" panose="020B0604020202020204" pitchFamily="34" charset="0"/>
                          <a:ea typeface="Calibri" panose="020F0502020204030204" pitchFamily="34" charset="0"/>
                          <a:cs typeface="Times New Roman" panose="02020603050405020304" pitchFamily="18" charset="0"/>
                        </a:rPr>
                        <a:t>Behaviour and Attitudes</a:t>
                      </a:r>
                    </a:p>
                    <a:p>
                      <a:pPr algn="l">
                        <a:lnSpc>
                          <a:spcPct val="107000"/>
                        </a:lnSpc>
                        <a:spcAft>
                          <a:spcPts val="800"/>
                        </a:spcAft>
                      </a:pPr>
                      <a:r>
                        <a:rPr lang="en-GB" sz="10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i="1" dirty="0">
                          <a:effectLst/>
                          <a:latin typeface="Arial" panose="020B0604020202020204" pitchFamily="34" charset="0"/>
                          <a:ea typeface="Calibri" panose="020F0502020204030204" pitchFamily="34" charset="0"/>
                          <a:cs typeface="Times New Roman" panose="02020603050405020304" pitchFamily="18" charset="0"/>
                        </a:rPr>
                        <a:t>Leaders, with all staff, continue to build a culture of shared responsibility with highly positive, trusting connections with pupils. </a:t>
                      </a:r>
                      <a:endParaRPr lang="en-GB"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155812"/>
                  </a:ext>
                </a:extLst>
              </a:tr>
              <a:tr h="499898">
                <a:tc>
                  <a:txBody>
                    <a:bodyPr/>
                    <a:lstStyle/>
                    <a:p>
                      <a:pPr marL="171450" indent="-171450" algn="l">
                        <a:lnSpc>
                          <a:spcPct val="107000"/>
                        </a:lnSpc>
                        <a:spcAft>
                          <a:spcPts val="800"/>
                        </a:spcAft>
                        <a:buFont typeface="Arial" panose="020B0604020202020204" pitchFamily="34" charset="0"/>
                        <a:buChar char="•"/>
                      </a:pPr>
                      <a:r>
                        <a:rPr lang="en-GB"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Ensure there is an absolute consistency in delivering the behaviour and relationships policy for all adults, so that all children behave exceptionally well for all adults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7852152"/>
                  </a:ext>
                </a:extLst>
              </a:tr>
              <a:tr h="499898">
                <a:tc>
                  <a:txBody>
                    <a:bodyPr/>
                    <a:lstStyle/>
                    <a:p>
                      <a:pPr marL="171450" indent="-171450" algn="l">
                        <a:lnSpc>
                          <a:spcPct val="107000"/>
                        </a:lnSpc>
                        <a:spcAft>
                          <a:spcPts val="800"/>
                        </a:spcAft>
                        <a:buFont typeface="Arial" panose="020B0604020202020204" pitchFamily="34" charset="0"/>
                        <a:buChar char="•"/>
                      </a:pPr>
                      <a:r>
                        <a:rPr lang="en-GB"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As a result of our curriculum values (3 circles) pupils are highly engaged, speak very positively about their learning and are well motivated in class to continually make improvements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2651141"/>
                  </a:ext>
                </a:extLst>
              </a:tr>
              <a:tr h="492026">
                <a:tc>
                  <a:txBody>
                    <a:bodyPr/>
                    <a:lstStyle/>
                    <a:p>
                      <a:pPr marL="171450" indent="-171450" algn="l">
                        <a:lnSpc>
                          <a:spcPct val="107000"/>
                        </a:lnSpc>
                        <a:spcAft>
                          <a:spcPts val="800"/>
                        </a:spcAft>
                        <a:buFont typeface="Arial" panose="020B0604020202020204" pitchFamily="34" charset="0"/>
                        <a:buChar char="•"/>
                      </a:pPr>
                      <a:r>
                        <a:rPr lang="en-GB"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Attendance and punctuality of vulnerable learners is improved; support for families with poor punctuality and reduction in disadvantaged attendance gap</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0012241"/>
                  </a:ext>
                </a:extLst>
              </a:tr>
            </a:tbl>
          </a:graphicData>
        </a:graphic>
      </p:graphicFrame>
      <p:graphicFrame>
        <p:nvGraphicFramePr>
          <p:cNvPr id="17" name="Table 16">
            <a:extLst>
              <a:ext uri="{FF2B5EF4-FFF2-40B4-BE49-F238E27FC236}">
                <a16:creationId xmlns:a16="http://schemas.microsoft.com/office/drawing/2014/main" id="{8216C88A-0458-F09C-E753-AFEE7FDEAB0E}"/>
              </a:ext>
            </a:extLst>
          </p:cNvPr>
          <p:cNvGraphicFramePr>
            <a:graphicFrameLocks noGrp="1"/>
          </p:cNvGraphicFramePr>
          <p:nvPr>
            <p:extLst>
              <p:ext uri="{D42A27DB-BD31-4B8C-83A1-F6EECF244321}">
                <p14:modId xmlns:p14="http://schemas.microsoft.com/office/powerpoint/2010/main" val="3468910014"/>
              </p:ext>
            </p:extLst>
          </p:nvPr>
        </p:nvGraphicFramePr>
        <p:xfrm>
          <a:off x="7736381" y="440904"/>
          <a:ext cx="4357648" cy="3351913"/>
        </p:xfrm>
        <a:graphic>
          <a:graphicData uri="http://schemas.openxmlformats.org/drawingml/2006/table">
            <a:tbl>
              <a:tblPr firstRow="1" bandRow="1">
                <a:tableStyleId>{10A1B5D5-9B99-4C35-A422-299274C87663}</a:tableStyleId>
              </a:tblPr>
              <a:tblGrid>
                <a:gridCol w="4357648">
                  <a:extLst>
                    <a:ext uri="{9D8B030D-6E8A-4147-A177-3AD203B41FA5}">
                      <a16:colId xmlns:a16="http://schemas.microsoft.com/office/drawing/2014/main" val="1802748279"/>
                    </a:ext>
                  </a:extLst>
                </a:gridCol>
              </a:tblGrid>
              <a:tr h="919810">
                <a:tc>
                  <a:txBody>
                    <a:bodyPr/>
                    <a:lstStyle/>
                    <a:p>
                      <a:pPr algn="ctr">
                        <a:lnSpc>
                          <a:spcPct val="107000"/>
                        </a:lnSpc>
                        <a:spcAft>
                          <a:spcPts val="800"/>
                        </a:spcAft>
                      </a:pPr>
                      <a:r>
                        <a:rPr lang="en-GB" sz="1600" b="1" dirty="0">
                          <a:solidFill>
                            <a:srgbClr val="660033"/>
                          </a:solidFill>
                          <a:effectLst/>
                          <a:latin typeface="Arial" panose="020B0604020202020204" pitchFamily="34" charset="0"/>
                          <a:ea typeface="Calibri" panose="020F0502020204030204" pitchFamily="34" charset="0"/>
                          <a:cs typeface="Times New Roman" panose="02020603050405020304" pitchFamily="18" charset="0"/>
                        </a:rPr>
                        <a:t>Personal Development-</a:t>
                      </a:r>
                      <a:r>
                        <a:rPr lang="en-GB" sz="1600" dirty="0">
                          <a:solidFill>
                            <a:srgbClr val="660033"/>
                          </a:solidFill>
                          <a:effectLst/>
                          <a:latin typeface="Arial" panose="020B0604020202020204" pitchFamily="34" charset="0"/>
                          <a:ea typeface="Calibri" panose="020F0502020204030204" pitchFamily="34" charset="0"/>
                          <a:cs typeface="Times New Roman" panose="02020603050405020304" pitchFamily="18" charset="0"/>
                        </a:rPr>
                        <a:t> </a:t>
                      </a:r>
                    </a:p>
                    <a:p>
                      <a:pPr algn="l">
                        <a:lnSpc>
                          <a:spcPct val="107000"/>
                        </a:lnSpc>
                        <a:spcAft>
                          <a:spcPts val="800"/>
                        </a:spcAft>
                      </a:pPr>
                      <a:r>
                        <a:rPr lang="en-GB" sz="1200" i="1" dirty="0">
                          <a:effectLst/>
                          <a:latin typeface="Arial" panose="020B0604020202020204" pitchFamily="34" charset="0"/>
                          <a:ea typeface="Calibri" panose="020F0502020204030204" pitchFamily="34" charset="0"/>
                          <a:cs typeface="Times New Roman" panose="02020603050405020304" pitchFamily="18" charset="0"/>
                        </a:rPr>
                        <a:t>To continue to develop a culture that develops our ACE character values, includes all and enables good mental health and wellbeing</a:t>
                      </a:r>
                    </a:p>
                    <a:p>
                      <a:pPr algn="l">
                        <a:lnSpc>
                          <a:spcPct val="107000"/>
                        </a:lnSpc>
                        <a:spcAft>
                          <a:spcPts val="800"/>
                        </a:spcAft>
                      </a:pPr>
                      <a:endParaRPr lang="en-GB"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155812"/>
                  </a:ext>
                </a:extLst>
              </a:tr>
              <a:tr h="466277">
                <a:tc>
                  <a:txBody>
                    <a:bodyPr/>
                    <a:lstStyle/>
                    <a:p>
                      <a:pPr marL="171450" indent="-171450" algn="l">
                        <a:lnSpc>
                          <a:spcPct val="107000"/>
                        </a:lnSpc>
                        <a:spcAft>
                          <a:spcPts val="800"/>
                        </a:spcAft>
                        <a:buFont typeface="Arial" panose="020B0604020202020204" pitchFamily="34" charset="0"/>
                        <a:buChar char="•"/>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school provides rich learning experiences in a coherently planned way, through the ACE curriculum and through extra-curricular activities, and they considerably strengthen the school’s offer.</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07852152"/>
                  </a:ext>
                </a:extLst>
              </a:tr>
              <a:tr h="466277">
                <a:tc>
                  <a:txBody>
                    <a:bodyPr/>
                    <a:lstStyle/>
                    <a:p>
                      <a:pPr marL="171450" indent="-171450" algn="l">
                        <a:lnSpc>
                          <a:spcPct val="107000"/>
                        </a:lnSpc>
                        <a:spcAft>
                          <a:spcPts val="800"/>
                        </a:spcAft>
                        <a:buFont typeface="Arial" panose="020B0604020202020204" pitchFamily="34" charset="0"/>
                        <a:buChar char="•"/>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Staff and children to understand racial equality and all forms of bias. All school practices promote equality and mental wellbeing through learning experiences, resources, school culture and focussed learning enquiries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42651141"/>
                  </a:ext>
                </a:extLst>
              </a:tr>
              <a:tr h="558109">
                <a:tc>
                  <a:txBody>
                    <a:bodyPr/>
                    <a:lstStyle/>
                    <a:p>
                      <a:pPr marL="171450" indent="-171450" algn="l">
                        <a:lnSpc>
                          <a:spcPct val="107000"/>
                        </a:lnSpc>
                        <a:spcAft>
                          <a:spcPts val="800"/>
                        </a:spcAft>
                        <a:buFont typeface="Arial" panose="020B0604020202020204" pitchFamily="34" charset="0"/>
                        <a:buChar char="•"/>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To continue to ensure an effective safeguarding culture: through our Project Evolve programme and our culture of vigilance that includes frequent opportunities for pupils to share their voices and views (school council)</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30012241"/>
                  </a:ext>
                </a:extLst>
              </a:tr>
            </a:tbl>
          </a:graphicData>
        </a:graphic>
      </p:graphicFrame>
      <p:graphicFrame>
        <p:nvGraphicFramePr>
          <p:cNvPr id="19" name="Table 18">
            <a:extLst>
              <a:ext uri="{FF2B5EF4-FFF2-40B4-BE49-F238E27FC236}">
                <a16:creationId xmlns:a16="http://schemas.microsoft.com/office/drawing/2014/main" id="{E8C11DE2-6835-E87F-5D7D-6A82DEE60FCA}"/>
              </a:ext>
            </a:extLst>
          </p:cNvPr>
          <p:cNvGraphicFramePr>
            <a:graphicFrameLocks noGrp="1"/>
          </p:cNvGraphicFramePr>
          <p:nvPr>
            <p:extLst>
              <p:ext uri="{D42A27DB-BD31-4B8C-83A1-F6EECF244321}">
                <p14:modId xmlns:p14="http://schemas.microsoft.com/office/powerpoint/2010/main" val="3876637596"/>
              </p:ext>
            </p:extLst>
          </p:nvPr>
        </p:nvGraphicFramePr>
        <p:xfrm>
          <a:off x="7736381" y="3953784"/>
          <a:ext cx="4357648" cy="2754882"/>
        </p:xfrm>
        <a:graphic>
          <a:graphicData uri="http://schemas.openxmlformats.org/drawingml/2006/table">
            <a:tbl>
              <a:tblPr firstRow="1" bandRow="1">
                <a:tableStyleId>{10A1B5D5-9B99-4C35-A422-299274C87663}</a:tableStyleId>
              </a:tblPr>
              <a:tblGrid>
                <a:gridCol w="4357648">
                  <a:extLst>
                    <a:ext uri="{9D8B030D-6E8A-4147-A177-3AD203B41FA5}">
                      <a16:colId xmlns:a16="http://schemas.microsoft.com/office/drawing/2014/main" val="1802748279"/>
                    </a:ext>
                  </a:extLst>
                </a:gridCol>
              </a:tblGrid>
              <a:tr h="919810">
                <a:tc>
                  <a:txBody>
                    <a:bodyPr/>
                    <a:lstStyle/>
                    <a:p>
                      <a:pPr algn="ctr">
                        <a:lnSpc>
                          <a:spcPct val="107000"/>
                        </a:lnSpc>
                        <a:spcAft>
                          <a:spcPts val="800"/>
                        </a:spcAft>
                      </a:pPr>
                      <a:r>
                        <a:rPr lang="en-GB" sz="1600" b="1" dirty="0">
                          <a:solidFill>
                            <a:srgbClr val="660033"/>
                          </a:solidFill>
                          <a:effectLst/>
                          <a:latin typeface="Arial" panose="020B0604020202020204" pitchFamily="34" charset="0"/>
                          <a:ea typeface="Calibri" panose="020F0502020204030204" pitchFamily="34" charset="0"/>
                          <a:cs typeface="Times New Roman" panose="02020603050405020304" pitchFamily="18" charset="0"/>
                        </a:rPr>
                        <a:t>Leadership and Management</a:t>
                      </a:r>
                    </a:p>
                    <a:p>
                      <a:pPr algn="l">
                        <a:lnSpc>
                          <a:spcPct val="107000"/>
                        </a:lnSpc>
                        <a:spcAft>
                          <a:spcPts val="800"/>
                        </a:spcAft>
                      </a:pPr>
                      <a:r>
                        <a:rPr lang="en-GB" sz="1200" i="1" dirty="0">
                          <a:effectLst/>
                          <a:latin typeface="Arial" panose="020B0604020202020204" pitchFamily="34" charset="0"/>
                          <a:ea typeface="Calibri" panose="020F0502020204030204" pitchFamily="34" charset="0"/>
                          <a:cs typeface="Times New Roman" panose="02020603050405020304" pitchFamily="18" charset="0"/>
                        </a:rPr>
                        <a:t>To ensure teachers continuing, improving subject, pedagogical and content knowledge of our ACE curriculum</a:t>
                      </a:r>
                    </a:p>
                    <a:p>
                      <a:pPr algn="l">
                        <a:lnSpc>
                          <a:spcPct val="107000"/>
                        </a:lnSpc>
                        <a:spcAft>
                          <a:spcPts val="800"/>
                        </a:spcAft>
                      </a:pPr>
                      <a:endParaRPr lang="en-GB"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155812"/>
                  </a:ext>
                </a:extLst>
              </a:tr>
              <a:tr h="466277">
                <a:tc>
                  <a:txBody>
                    <a:bodyPr/>
                    <a:lstStyle/>
                    <a:p>
                      <a:pPr marL="171450" indent="-171450" algn="l">
                        <a:lnSpc>
                          <a:spcPct val="107000"/>
                        </a:lnSpc>
                        <a:spcAft>
                          <a:spcPts val="800"/>
                        </a:spcAft>
                        <a:buFont typeface="Arial" panose="020B0604020202020204" pitchFamily="34" charset="0"/>
                        <a:buChar char="•"/>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leadership team continue to develop all adults as a result of consistent and highly effective support/challenge practices</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07852152"/>
                  </a:ext>
                </a:extLst>
              </a:tr>
              <a:tr h="286359">
                <a:tc>
                  <a:txBody>
                    <a:bodyPr/>
                    <a:lstStyle/>
                    <a:p>
                      <a:pPr marL="171450" indent="-171450" algn="l">
                        <a:lnSpc>
                          <a:spcPct val="107000"/>
                        </a:lnSpc>
                        <a:spcAft>
                          <a:spcPts val="800"/>
                        </a:spcAft>
                        <a:buFont typeface="Arial" panose="020B0604020202020204" pitchFamily="34" charset="0"/>
                        <a:buChar char="•"/>
                        <a:tabLst>
                          <a:tab pos="736600" algn="l"/>
                        </a:tabLs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Make highly effective use of increased SENDco days by improving even further all outcomes for SEND pupils</a:t>
                      </a:r>
                      <a:r>
                        <a:rPr lang="en-GB" sz="1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extLst>
                  <a:ext uri="{0D108BD9-81ED-4DB2-BD59-A6C34878D82A}">
                    <a16:rowId xmlns:a16="http://schemas.microsoft.com/office/drawing/2014/main" val="3242651141"/>
                  </a:ext>
                </a:extLst>
              </a:tr>
              <a:tr h="558109">
                <a:tc>
                  <a:txBody>
                    <a:bodyPr/>
                    <a:lstStyle/>
                    <a:p>
                      <a:pPr marL="171450" indent="-171450" algn="l">
                        <a:lnSpc>
                          <a:spcPct val="107000"/>
                        </a:lnSpc>
                        <a:spcAft>
                          <a:spcPts val="800"/>
                        </a:spcAft>
                        <a:buFont typeface="Arial" panose="020B0604020202020204" pitchFamily="34" charset="0"/>
                        <a:buChar char="•"/>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Governors have a deep, accurate understanding of the schools effectiveness informed by the views of the Trust, pupils, parents and staff. They use this to keep the school improving by focusing on the impact of their actions.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30012241"/>
                  </a:ext>
                </a:extLst>
              </a:tr>
            </a:tbl>
          </a:graphicData>
        </a:graphic>
      </p:graphicFrame>
      <p:graphicFrame>
        <p:nvGraphicFramePr>
          <p:cNvPr id="21" name="Table 20">
            <a:extLst>
              <a:ext uri="{FF2B5EF4-FFF2-40B4-BE49-F238E27FC236}">
                <a16:creationId xmlns:a16="http://schemas.microsoft.com/office/drawing/2014/main" id="{AEFF68CE-B619-25DD-1C7B-DD8613AD06EA}"/>
              </a:ext>
            </a:extLst>
          </p:cNvPr>
          <p:cNvGraphicFramePr>
            <a:graphicFrameLocks noGrp="1"/>
          </p:cNvGraphicFramePr>
          <p:nvPr>
            <p:extLst>
              <p:ext uri="{D42A27DB-BD31-4B8C-83A1-F6EECF244321}">
                <p14:modId xmlns:p14="http://schemas.microsoft.com/office/powerpoint/2010/main" val="1756748222"/>
              </p:ext>
            </p:extLst>
          </p:nvPr>
        </p:nvGraphicFramePr>
        <p:xfrm>
          <a:off x="4811487" y="2699437"/>
          <a:ext cx="2861832" cy="4069460"/>
        </p:xfrm>
        <a:graphic>
          <a:graphicData uri="http://schemas.openxmlformats.org/drawingml/2006/table">
            <a:tbl>
              <a:tblPr firstRow="1" bandRow="1">
                <a:tableStyleId>{10A1B5D5-9B99-4C35-A422-299274C87663}</a:tableStyleId>
              </a:tblPr>
              <a:tblGrid>
                <a:gridCol w="2861832">
                  <a:extLst>
                    <a:ext uri="{9D8B030D-6E8A-4147-A177-3AD203B41FA5}">
                      <a16:colId xmlns:a16="http://schemas.microsoft.com/office/drawing/2014/main" val="1802748279"/>
                    </a:ext>
                  </a:extLst>
                </a:gridCol>
              </a:tblGrid>
              <a:tr h="1523305">
                <a:tc>
                  <a:txBody>
                    <a:bodyPr/>
                    <a:lstStyle/>
                    <a:p>
                      <a:pPr algn="ctr">
                        <a:lnSpc>
                          <a:spcPct val="107000"/>
                        </a:lnSpc>
                        <a:spcAft>
                          <a:spcPts val="800"/>
                        </a:spcAft>
                      </a:pPr>
                      <a:r>
                        <a:rPr lang="en-GB" sz="1600" b="1" dirty="0">
                          <a:solidFill>
                            <a:srgbClr val="660033"/>
                          </a:solidFill>
                          <a:effectLst/>
                          <a:latin typeface="Arial" panose="020B0604020202020204" pitchFamily="34" charset="0"/>
                          <a:ea typeface="Calibri" panose="020F0502020204030204" pitchFamily="34" charset="0"/>
                          <a:cs typeface="Times New Roman" panose="02020603050405020304" pitchFamily="18" charset="0"/>
                        </a:rPr>
                        <a:t>Church School Distinctiveness</a:t>
                      </a:r>
                      <a:r>
                        <a:rPr lang="en-GB" sz="1600" dirty="0">
                          <a:solidFill>
                            <a:srgbClr val="660033"/>
                          </a:solidFill>
                          <a:effectLst/>
                          <a:latin typeface="Arial" panose="020B0604020202020204" pitchFamily="34" charset="0"/>
                          <a:ea typeface="Calibri" panose="020F0502020204030204" pitchFamily="34" charset="0"/>
                          <a:cs typeface="Times New Roman" panose="02020603050405020304" pitchFamily="18" charset="0"/>
                        </a:rPr>
                        <a:t> </a:t>
                      </a:r>
                    </a:p>
                    <a:p>
                      <a:pPr algn="l">
                        <a:lnSpc>
                          <a:spcPct val="107000"/>
                        </a:lnSpc>
                        <a:spcAft>
                          <a:spcPts val="800"/>
                        </a:spcAft>
                      </a:pPr>
                      <a:r>
                        <a:rPr lang="en-GB" sz="11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Ensure greater ownership by the whole school community  in communicating the </a:t>
                      </a:r>
                      <a:r>
                        <a:rPr lang="en-GB" sz="1100" i="1" spc="15"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school’s distinctive Christian vision, enabling all pupils and adults to flourish.</a:t>
                      </a:r>
                    </a:p>
                    <a:p>
                      <a:pPr algn="l">
                        <a:lnSpc>
                          <a:spcPct val="107000"/>
                        </a:lnSpc>
                        <a:spcAft>
                          <a:spcPts val="800"/>
                        </a:spcAft>
                      </a:pPr>
                      <a:endParaRPr lang="en-GB" sz="11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155812"/>
                  </a:ext>
                </a:extLst>
              </a:tr>
              <a:tr h="813462">
                <a:tc>
                  <a:txBody>
                    <a:bodyPr/>
                    <a:lstStyle/>
                    <a:p>
                      <a:pPr marL="171450" indent="-171450" algn="l">
                        <a:lnSpc>
                          <a:spcPct val="107000"/>
                        </a:lnSpc>
                        <a:spcAft>
                          <a:spcPts val="800"/>
                        </a:spcAft>
                        <a:buFont typeface="Arial" panose="020B0604020202020204" pitchFamily="34" charset="0"/>
                        <a:buChar char="•"/>
                      </a:pPr>
                      <a:r>
                        <a:rPr lang="en-GB"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Explore and establish new opportunities to build links with the church, local community and the global community to gain a greater understanding of areas of injustice and to aspire to make a difference.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7852152"/>
                  </a:ext>
                </a:extLst>
              </a:tr>
              <a:tr h="813462">
                <a:tc>
                  <a:txBody>
                    <a:bodyPr/>
                    <a:lstStyle/>
                    <a:p>
                      <a:pPr marL="171450" indent="-171450" algn="l">
                        <a:lnSpc>
                          <a:spcPct val="107000"/>
                        </a:lnSpc>
                        <a:spcAft>
                          <a:spcPts val="800"/>
                        </a:spcAft>
                        <a:buFont typeface="Arial" panose="020B0604020202020204" pitchFamily="34" charset="0"/>
                        <a:buChar char="•"/>
                      </a:pPr>
                      <a:r>
                        <a:rPr lang="en-GB"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Continue to build an enquiry-based, outward looking approach to RWE that enriches pupil experiences of a range of faiths, bringing challenge for all pupils and opportunities for greater depth of thinking and understanding.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2651141"/>
                  </a:ext>
                </a:extLst>
              </a:tr>
              <a:tr h="649105">
                <a:tc>
                  <a:txBody>
                    <a:bodyPr/>
                    <a:lstStyle/>
                    <a:p>
                      <a:pPr marL="171450" indent="-171450" algn="l">
                        <a:lnSpc>
                          <a:spcPct val="107000"/>
                        </a:lnSpc>
                        <a:spcAft>
                          <a:spcPts val="800"/>
                        </a:spcAft>
                        <a:buFont typeface="Arial" panose="020B0604020202020204" pitchFamily="34" charset="0"/>
                        <a:buChar char="•"/>
                      </a:pPr>
                      <a:r>
                        <a:rPr lang="en-GB" sz="1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Develop adult and pupil leadership of worship to create a shared culture of improving practice, confidence and engagement in which all are involved.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0012241"/>
                  </a:ext>
                </a:extLst>
              </a:tr>
            </a:tbl>
          </a:graphicData>
        </a:graphic>
      </p:graphicFrame>
    </p:spTree>
    <p:extLst>
      <p:ext uri="{BB962C8B-B14F-4D97-AF65-F5344CB8AC3E}">
        <p14:creationId xmlns:p14="http://schemas.microsoft.com/office/powerpoint/2010/main" val="2897363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575</Words>
  <Application>Microsoft Office PowerPoint</Application>
  <PresentationFormat>Widescreen</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Katy Burns</dc:creator>
  <cp:lastModifiedBy>Katy Burns</cp:lastModifiedBy>
  <cp:revision>27</cp:revision>
  <cp:lastPrinted>2020-09-10T10:57:29Z</cp:lastPrinted>
  <dcterms:created xsi:type="dcterms:W3CDTF">2020-09-10T09:13:32Z</dcterms:created>
  <dcterms:modified xsi:type="dcterms:W3CDTF">2023-09-16T16:18:05Z</dcterms:modified>
</cp:coreProperties>
</file>