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49577C-7846-46C7-8765-E342F50AD1F1}" v="2" dt="2025-05-11T10:01:40.8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180"/>
    <p:restoredTop sz="95687"/>
  </p:normalViewPr>
  <p:slideViewPr>
    <p:cSldViewPr snapToGrid="0">
      <p:cViewPr varScale="1">
        <p:scale>
          <a:sx n="94" d="100"/>
          <a:sy n="94" d="100"/>
        </p:scale>
        <p:origin x="208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937C7-5C7E-73D9-6D8F-73F6F281AC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8D8CD3-7D67-0E2D-380C-30DAE24DCE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F5152F-670C-33D1-85BF-E5507F0FF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69F56-3AED-3A47-9474-A551EEEBB99C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918692-F462-28EB-CC27-87FB944FA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521B02-32F0-C363-774E-85E8D61A9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22F0-5975-074F-8075-D3344B0598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734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A8549-C969-DF2B-DAF9-0A5343746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ED4595-C296-255C-B3F1-61485260D9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85E64D-995A-EA73-1864-22EB7E676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69F56-3AED-3A47-9474-A551EEEBB99C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A16FC6-17D7-5A6C-3E44-5C48B1E12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1D9E91-5ABC-36A3-568E-A9F9D4509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22F0-5975-074F-8075-D3344B0598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2846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92E905E-BE2A-93B9-5B70-4DC271548E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21555E-23B7-1E4B-33E5-2185843594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611058-737C-34E2-D4CA-337A66E0E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69F56-3AED-3A47-9474-A551EEEBB99C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B28931-1915-D3A1-EA04-819957890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8C5A88-0DA1-F2B1-865C-8DA0533D8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22F0-5975-074F-8075-D3344B0598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76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9E77A-4BC6-F4A1-C6EB-E0FCEB258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072B7D-569D-4F98-5E4C-C8A2A2CB83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DF6216-2E25-D2F9-AD8C-464E6F12C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69F56-3AED-3A47-9474-A551EEEBB99C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908D67-8BBA-E1F5-1A96-B73F78FCC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C57EA6-7558-38D4-D4D2-DD305CCD6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22F0-5975-074F-8075-D3344B0598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8523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CA102-5337-A0AD-0CC2-7C98A1FF1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EE37D2-705A-8F80-FEA3-F79F6E2F6C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749D23-DE83-06AE-4048-46958C377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69F56-3AED-3A47-9474-A551EEEBB99C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F271B5-A14E-AB58-722E-CBC9A83BA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EA3530-45D5-597F-AC19-7AEA615CA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22F0-5975-074F-8075-D3344B0598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4625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8CDE2-4398-B0FA-7123-7C5DDFBDA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C0D6D0-AC5E-7903-1489-C2A1DC4A9A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9FA449-7A2A-C1F9-7820-0B9C96DEE1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7CA0CC-C532-805D-CC44-110115795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69F56-3AED-3A47-9474-A551EEEBB99C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AB199C-719B-B518-24C4-E6F6EEC92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4831FB-FD56-95AB-6250-8449D0CD8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22F0-5975-074F-8075-D3344B0598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444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98658-D7A6-DE44-ADC8-F03EEF120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897647-C760-7DD1-2C8B-B644B262F6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6446FB-7881-FA79-8B88-CDAAF27B92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7D0904-6FC1-A31E-381D-62E652486D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68FA73-ED08-67BA-7CB3-B446E31E38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55B800-214D-FE76-528E-7444C570B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69F56-3AED-3A47-9474-A551EEEBB99C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08CBEA-9BB1-619B-9354-62A56F494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AEE7FD-D10D-DD82-035F-D26A21147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22F0-5975-074F-8075-D3344B0598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4982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E66FE-1918-453A-2474-EB7E901A1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4D541D-B42D-F88D-BAAD-3A3A33CD0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69F56-3AED-3A47-9474-A551EEEBB99C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95F69E-20F4-DD2B-95B0-6998EF878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8252D5-4CA2-4A80-5EF0-D8A537EAA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22F0-5975-074F-8075-D3344B0598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512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02CA60-3A63-2022-14CB-42061BE9C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69F56-3AED-3A47-9474-A551EEEBB99C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C34D64-6488-4F3F-0B15-28A0749DC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81C2FD-26F3-BB61-406B-FB21ADB66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22F0-5975-074F-8075-D3344B0598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8293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FFD02-5246-6BEB-10DC-09915AED0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A120F1-F398-F8DA-CA75-FB7C134599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58768F-BAA8-6F91-B704-DB9E4FBD6E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7FAA8C-883E-838B-EDF5-AB581C964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69F56-3AED-3A47-9474-A551EEEBB99C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BC6D86-FC7B-BF98-321D-FD8B67E7B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A8013C-785E-CB9D-758D-2FB29BA7A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22F0-5975-074F-8075-D3344B0598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5369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476AE-6161-BE29-C687-41A7B681A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33ACC7-DA5E-62D8-6576-D665540927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A606AA-B662-97FF-DFED-D54AE74D38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9474C0-64C2-BC17-B762-1769FAB34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69F56-3AED-3A47-9474-A551EEEBB99C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4EFCA0-046E-9C47-300F-0B76554B6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876A16-4AA3-6C15-5D4F-FA6F04685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22F0-5975-074F-8075-D3344B0598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3056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9C8469-B84E-1BB3-DDFF-0F20E9727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1094D2-8598-BE05-E42C-0E878121F5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22A938-F5C4-C39D-693A-25753336DF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869F56-3AED-3A47-9474-A551EEEBB99C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03DD4E-1233-BF5D-7AA2-EB9621B8A0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8C666A-A2C6-8AC4-08E7-BA706A04E1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822F0-5975-074F-8075-D3344B0598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6575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itle 1"/>
          <p:cNvSpPr txBox="1">
            <a:spLocks noGrp="1"/>
          </p:cNvSpPr>
          <p:nvPr>
            <p:ph type="ctrTitle"/>
          </p:nvPr>
        </p:nvSpPr>
        <p:spPr>
          <a:xfrm>
            <a:off x="54710" y="47187"/>
            <a:ext cx="6368903" cy="40427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>
            <a:noAutofit/>
          </a:bodyPr>
          <a:lstStyle>
            <a:lvl1pPr defTabSz="784225">
              <a:lnSpc>
                <a:spcPct val="100000"/>
              </a:lnSpc>
              <a:defRPr sz="1600" b="1">
                <a:latin typeface="Proxima Nova"/>
                <a:ea typeface="Proxima Nova"/>
                <a:cs typeface="Proxima Nova"/>
                <a:sym typeface="Proxima Nova"/>
              </a:defRPr>
            </a:lvl1pPr>
          </a:lstStyle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effectLst/>
                <a:latin typeface="Letter-join No-Lead 16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How does temperature affect the water cycle?</a:t>
            </a:r>
          </a:p>
        </p:txBody>
      </p:sp>
      <p:graphicFrame>
        <p:nvGraphicFramePr>
          <p:cNvPr id="95" name="Table 3"/>
          <p:cNvGraphicFramePr/>
          <p:nvPr>
            <p:extLst>
              <p:ext uri="{D42A27DB-BD31-4B8C-83A1-F6EECF244321}">
                <p14:modId xmlns:p14="http://schemas.microsoft.com/office/powerpoint/2010/main" val="1076511537"/>
              </p:ext>
            </p:extLst>
          </p:nvPr>
        </p:nvGraphicFramePr>
        <p:xfrm>
          <a:off x="54708" y="2371515"/>
          <a:ext cx="3386717" cy="4311020"/>
        </p:xfrm>
        <a:graphic>
          <a:graphicData uri="http://schemas.openxmlformats.org/drawingml/2006/table">
            <a:tbl>
              <a:tblPr firstRow="1"/>
              <a:tblGrid>
                <a:gridCol w="33867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9193">
                <a:tc>
                  <a:txBody>
                    <a:bodyPr/>
                    <a:lstStyle/>
                    <a:p>
                      <a:pPr algn="ctr" defTabSz="18288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Letter-join No-Lead 16" panose="02000505000000020003" pitchFamily="50" charset="0"/>
                        </a:rPr>
                        <a:t>End of Enquiry Learning</a:t>
                      </a:r>
                      <a:endParaRPr sz="1400" b="1" dirty="0">
                        <a:solidFill>
                          <a:schemeClr val="bg1"/>
                        </a:solidFill>
                        <a:latin typeface="Letter-join No-Lead 16" panose="02000505000000020003" pitchFamily="50" charset="0"/>
                      </a:endParaRPr>
                    </a:p>
                  </a:txBody>
                  <a:tcPr marL="18575" marR="18575" marT="18575" marB="18575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6211">
                <a:tc>
                  <a:txBody>
                    <a:bodyPr/>
                    <a:lstStyle/>
                    <a:p>
                      <a:pPr marL="285750" indent="-285750" algn="l" defTabSz="1828800">
                        <a:buFont typeface="Arial" panose="020B0604020202020204" pitchFamily="34" charset="0"/>
                        <a:buChar char="•"/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endParaRPr lang="en-GB" sz="1200" b="0" dirty="0">
                        <a:solidFill>
                          <a:schemeClr val="tx1"/>
                        </a:solidFill>
                        <a:latin typeface="Letter-join No-Lead 16" panose="02000505000000020003" pitchFamily="50" charset="0"/>
                      </a:endParaRPr>
                    </a:p>
                    <a:p>
                      <a:pPr marL="285750" indent="-285750" algn="l" defTabSz="1828800">
                        <a:buFont typeface="Arial" panose="020B0604020202020204" pitchFamily="34" charset="0"/>
                        <a:buChar char="•"/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Letter-join No-Lead 16" panose="02000505000000020003" pitchFamily="50" charset="0"/>
                        </a:rPr>
                        <a:t>I know what solids, liquids or gases are.</a:t>
                      </a:r>
                    </a:p>
                    <a:p>
                      <a:pPr marL="285750" indent="-285750" algn="l" defTabSz="1828800">
                        <a:buFont typeface="Arial" panose="020B0604020202020204" pitchFamily="34" charset="0"/>
                        <a:buChar char="•"/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Letter-join No-Lead 16" panose="02000505000000020003" pitchFamily="50" charset="0"/>
                        </a:rPr>
                        <a:t>I know the stages of the water cycle.</a:t>
                      </a:r>
                    </a:p>
                    <a:p>
                      <a:pPr marL="285750" marR="0" lvl="0" indent="-285750" algn="l" defTabSz="1828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Letter-join No-Lead 16" panose="02000505000000020003" pitchFamily="50" charset="0"/>
                        </a:rPr>
                        <a:t>I know different temperatures effect different materials and how to</a:t>
                      </a:r>
                    </a:p>
                    <a:p>
                      <a:pPr marL="285750" marR="0" lvl="0" indent="-285750" algn="l" defTabSz="1828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Letter-join No-Lead 16" panose="02000505000000020003" pitchFamily="50" charset="0"/>
                        </a:rPr>
                        <a:t>measure temperature.</a:t>
                      </a:r>
                    </a:p>
                    <a:p>
                      <a:pPr marL="285750" marR="0" lvl="0" indent="-285750" algn="l" defTabSz="1828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Letter-join No-Lead 16" panose="02000505000000020003" pitchFamily="50" charset="0"/>
                        </a:rPr>
                        <a:t>I know how water evaporates. </a:t>
                      </a:r>
                    </a:p>
                    <a:p>
                      <a:pPr marL="285750" indent="-285750" algn="l" defTabSz="1828800">
                        <a:buFont typeface="Arial" panose="020B0604020202020204" pitchFamily="34" charset="0"/>
                        <a:buChar char="•"/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Letter-join No-Lead 16" panose="02000505000000020003" pitchFamily="50" charset="0"/>
                        </a:rPr>
                        <a:t>I know how temperature effects the rate of evaporation.</a:t>
                      </a:r>
                    </a:p>
                    <a:p>
                      <a:pPr marL="285750" indent="-285750" algn="l" defTabSz="1828800">
                        <a:buFont typeface="Arial" panose="020B0604020202020204" pitchFamily="34" charset="0"/>
                        <a:buChar char="•"/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endParaRPr lang="en-GB" sz="1400" b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Letter-join No-Lead 16" panose="02000505000000020003" pitchFamily="50" charset="0"/>
                      </a:endParaRPr>
                    </a:p>
                    <a:p>
                      <a:pPr marL="285750" marR="0" indent="-285750" algn="l" defTabSz="1828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400" b="0" dirty="0">
                          <a:solidFill>
                            <a:srgbClr val="FF0000"/>
                          </a:solidFill>
                          <a:latin typeface="Letter-join No-Lead 16" panose="02000505000000020003" pitchFamily="50" charset="0"/>
                        </a:rPr>
                        <a:t>I can explain which variable I have changed, which ones I have kept the same and why.</a:t>
                      </a:r>
                    </a:p>
                    <a:p>
                      <a:pPr marL="285750" marR="0" indent="-285750" algn="l" defTabSz="1828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400" b="0" dirty="0">
                          <a:solidFill>
                            <a:srgbClr val="FF0000"/>
                          </a:solidFill>
                          <a:latin typeface="Letter-join No-Lead 16" panose="02000505000000020003" pitchFamily="50" charset="0"/>
                        </a:rPr>
                        <a:t>I can give a reason for why my test was fair</a:t>
                      </a:r>
                    </a:p>
                    <a:p>
                      <a:pPr marL="285750" marR="0" lvl="0" indent="-285750" algn="l" defTabSz="1828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1400" b="0" dirty="0">
                          <a:solidFill>
                            <a:srgbClr val="FF0000"/>
                          </a:solidFill>
                          <a:latin typeface="Letter-join No-Lead 16" panose="02000505000000020003" pitchFamily="50" charset="0"/>
                        </a:rPr>
                        <a:t>I can use simple scientific apparatus such as thermometers, rulers, magnified glass, measuring jugs, scales. </a:t>
                      </a:r>
                    </a:p>
                  </a:txBody>
                  <a:tcPr marL="18575" marR="18575" marT="18575" marB="18575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7745562"/>
                  </a:ext>
                </a:extLst>
              </a:tr>
            </a:tbl>
          </a:graphicData>
        </a:graphic>
      </p:graphicFrame>
      <p:graphicFrame>
        <p:nvGraphicFramePr>
          <p:cNvPr id="96" name="Table 2"/>
          <p:cNvGraphicFramePr/>
          <p:nvPr>
            <p:extLst>
              <p:ext uri="{D42A27DB-BD31-4B8C-83A1-F6EECF244321}">
                <p14:modId xmlns:p14="http://schemas.microsoft.com/office/powerpoint/2010/main" val="1570564519"/>
              </p:ext>
            </p:extLst>
          </p:nvPr>
        </p:nvGraphicFramePr>
        <p:xfrm>
          <a:off x="7017957" y="498285"/>
          <a:ext cx="5024097" cy="5185679"/>
        </p:xfrm>
        <a:graphic>
          <a:graphicData uri="http://schemas.openxmlformats.org/drawingml/2006/table">
            <a:tbl>
              <a:tblPr firstRow="1">
                <a:tableStyleId>{93296810-A885-4BE3-A3E7-6D5BEEA58F35}</a:tableStyleId>
              </a:tblPr>
              <a:tblGrid>
                <a:gridCol w="482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17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999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8594">
                <a:tc gridSpan="3">
                  <a:txBody>
                    <a:bodyPr/>
                    <a:lstStyle/>
                    <a:p>
                      <a:pPr algn="ctr" defTabSz="18288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400" dirty="0">
                          <a:latin typeface="Letter-join Plus 8" panose="02000505000000020003" pitchFamily="50" charset="0"/>
                        </a:rPr>
                        <a:t>Vocabulary </a:t>
                      </a:r>
                      <a:endParaRPr sz="2400" b="1" dirty="0">
                        <a:solidFill>
                          <a:srgbClr val="FFFFFF"/>
                        </a:solidFill>
                        <a:latin typeface="Letter-join Plus 8" panose="02000505000000020003" pitchFamily="50" charset="0"/>
                      </a:endParaRPr>
                    </a:p>
                  </a:txBody>
                  <a:tcPr marL="18575" marR="18575" marT="18575" marB="18575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626">
                <a:tc>
                  <a:txBody>
                    <a:bodyPr/>
                    <a:lstStyle/>
                    <a:p>
                      <a:pPr marL="0" indent="0" algn="l" defTabSz="1828800">
                        <a:buFont typeface="+mj-lt"/>
                        <a:buNone/>
                        <a:defRPr sz="1800"/>
                      </a:pPr>
                      <a:endParaRPr sz="1400" dirty="0">
                        <a:latin typeface="Letter-join No-Lead 16" panose="02000505000000020003" pitchFamily="50" charset="0"/>
                      </a:endParaRPr>
                    </a:p>
                  </a:txBody>
                  <a:tcPr marL="18575" marR="18575" marT="18575" marB="18575" horzOverflow="overflow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kern="1200" dirty="0">
                          <a:effectLst/>
                          <a:latin typeface="Letter-join Plus 8" panose="02000505000000020003" pitchFamily="2" charset="0"/>
                        </a:rPr>
                        <a:t>Solid</a:t>
                      </a:r>
                      <a:endParaRPr lang="en-GB" sz="1400" dirty="0">
                        <a:effectLst/>
                        <a:latin typeface="Letter-join Plus 8" panose="020005050000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1" marR="12311" marT="12311" marB="12311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dirty="0">
                          <a:effectLst/>
                          <a:latin typeface="Letter-join Plus 8" panose="02000505000000020003" pitchFamily="2" charset="0"/>
                        </a:rPr>
                        <a:t>Something that has a shape and does not flow, like a rock or ice.</a:t>
                      </a:r>
                      <a:endParaRPr lang="en-GB" sz="1400" dirty="0">
                        <a:effectLst/>
                        <a:latin typeface="Letter-join Plus 8" panose="020005050000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94" marR="8394" marT="8394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2423">
                <a:tc>
                  <a:txBody>
                    <a:bodyPr/>
                    <a:lstStyle/>
                    <a:p>
                      <a:pPr algn="l" defTabSz="1828800">
                        <a:defRPr sz="1800"/>
                      </a:pPr>
                      <a:endParaRPr sz="1400" dirty="0">
                        <a:latin typeface="Letter-join No-Lead 16" panose="02000505000000020003" pitchFamily="50" charset="0"/>
                      </a:endParaRPr>
                    </a:p>
                  </a:txBody>
                  <a:tcPr marL="18575" marR="18575" marT="18575" marB="18575" horzOverflow="overflow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kern="1200" dirty="0">
                          <a:effectLst/>
                          <a:latin typeface="Letter-join Plus 8" panose="02000505000000020003" pitchFamily="2" charset="0"/>
                        </a:rPr>
                        <a:t>Liquid</a:t>
                      </a:r>
                      <a:endParaRPr lang="en-GB" sz="1400" dirty="0">
                        <a:effectLst/>
                        <a:latin typeface="Letter-join Plus 8" panose="020005050000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1" marR="12311" marT="12311" marB="12311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en-GB" sz="1400" dirty="0">
                          <a:effectLst/>
                          <a:latin typeface="Letter-join Plus 8" panose="02000505000000020003" pitchFamily="2" charset="0"/>
                        </a:rPr>
                        <a:t>Something that can flow and take the shape of its container, like water or milk.</a:t>
                      </a:r>
                      <a:endParaRPr lang="en-GB" sz="1400" dirty="0">
                        <a:solidFill>
                          <a:srgbClr val="0E0E0E"/>
                        </a:solidFill>
                        <a:effectLst/>
                        <a:latin typeface="Letter-join Plus 8" panose="02000505000000020003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94" marR="8394" marT="8394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4547">
                <a:tc>
                  <a:txBody>
                    <a:bodyPr/>
                    <a:lstStyle/>
                    <a:p>
                      <a:pPr algn="l" defTabSz="1828800">
                        <a:defRPr sz="1800"/>
                      </a:pPr>
                      <a:endParaRPr sz="1400" dirty="0">
                        <a:latin typeface="Letter-join No-Lead 16" panose="02000505000000020003" pitchFamily="50" charset="0"/>
                      </a:endParaRPr>
                    </a:p>
                  </a:txBody>
                  <a:tcPr marL="18575" marR="18575" marT="18575" marB="18575" horzOverflow="overflow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kern="1200" dirty="0">
                          <a:effectLst/>
                          <a:latin typeface="Letter-join Plus 8" panose="02000505000000020003" pitchFamily="2" charset="0"/>
                        </a:rPr>
                        <a:t>Gas</a:t>
                      </a:r>
                      <a:endParaRPr lang="en-GB" sz="1400" dirty="0">
                        <a:effectLst/>
                        <a:latin typeface="Letter-join Plus 8" panose="020005050000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1" marR="12311" marT="12311" marB="12311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en-GB" sz="1400" dirty="0">
                          <a:effectLst/>
                          <a:latin typeface="Letter-join Plus 8" panose="02000505000000020003" pitchFamily="2" charset="0"/>
                        </a:rPr>
                        <a:t>Something that spreads out to fill the space it’s in, like air or steam.</a:t>
                      </a:r>
                      <a:endParaRPr lang="en-GB" sz="1400" dirty="0">
                        <a:solidFill>
                          <a:srgbClr val="0E0E0E"/>
                        </a:solidFill>
                        <a:effectLst/>
                        <a:latin typeface="Letter-join Plus 8" panose="02000505000000020003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94" marR="8394" marT="8394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4527">
                <a:tc>
                  <a:txBody>
                    <a:bodyPr/>
                    <a:lstStyle/>
                    <a:p>
                      <a:pPr algn="l" defTabSz="1828800">
                        <a:defRPr sz="1800"/>
                      </a:pPr>
                      <a:endParaRPr sz="1400" dirty="0">
                        <a:latin typeface="Letter-join No-Lead 16" panose="02000505000000020003" pitchFamily="50" charset="0"/>
                      </a:endParaRPr>
                    </a:p>
                  </a:txBody>
                  <a:tcPr marL="18575" marR="18575" marT="18575" marB="18575" horzOverflow="overflow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kern="1200" dirty="0">
                          <a:effectLst/>
                          <a:latin typeface="Letter-join Plus 8" panose="02000505000000020003" pitchFamily="2" charset="0"/>
                        </a:rPr>
                        <a:t>Energy</a:t>
                      </a:r>
                      <a:endParaRPr lang="en-GB" sz="1400" dirty="0">
                        <a:effectLst/>
                        <a:latin typeface="Letter-join Plus 8" panose="020005050000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1" marR="12311" marT="12311" marB="12311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en-GB" sz="1400" dirty="0">
                          <a:effectLst/>
                          <a:latin typeface="Letter-join Plus 8" panose="02000505000000020003" pitchFamily="2" charset="0"/>
                        </a:rPr>
                        <a:t>The power to make things happen, like heat, light, or movement.</a:t>
                      </a:r>
                      <a:endParaRPr lang="en-GB" sz="1400" dirty="0">
                        <a:solidFill>
                          <a:srgbClr val="0E0E0E"/>
                        </a:solidFill>
                        <a:effectLst/>
                        <a:latin typeface="Letter-join Plus 8" panose="02000505000000020003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94" marR="8394" marT="8394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3033">
                <a:tc>
                  <a:txBody>
                    <a:bodyPr/>
                    <a:lstStyle/>
                    <a:p>
                      <a:pPr algn="l" defTabSz="1828800">
                        <a:defRPr sz="1800"/>
                      </a:pPr>
                      <a:endParaRPr sz="1400" dirty="0">
                        <a:latin typeface="Letter-join No-Lead 16" panose="02000505000000020003" pitchFamily="50" charset="0"/>
                      </a:endParaRPr>
                    </a:p>
                  </a:txBody>
                  <a:tcPr marL="18575" marR="18575" marT="18575" marB="18575" horzOverflow="overflow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kern="1200" dirty="0">
                          <a:effectLst/>
                          <a:latin typeface="Letter-join Plus 8" panose="02000505000000020003" pitchFamily="2" charset="0"/>
                        </a:rPr>
                        <a:t>Evaporating</a:t>
                      </a:r>
                      <a:endParaRPr lang="en-GB" sz="1400" dirty="0">
                        <a:effectLst/>
                        <a:latin typeface="Letter-join Plus 8" panose="020005050000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1" marR="12311" marT="12311" marB="12311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en-GB" sz="1400" dirty="0">
                          <a:effectLst/>
                          <a:latin typeface="Letter-join Plus 8" panose="02000505000000020003" pitchFamily="2" charset="0"/>
                        </a:rPr>
                        <a:t>When a liquid turns into a gas, like water turning into steam.</a:t>
                      </a:r>
                      <a:endParaRPr lang="en-GB" sz="1400" dirty="0">
                        <a:solidFill>
                          <a:srgbClr val="0E0E0E"/>
                        </a:solidFill>
                        <a:effectLst/>
                        <a:latin typeface="Letter-join Plus 8" panose="02000505000000020003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94" marR="8394" marT="8394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3033">
                <a:tc>
                  <a:txBody>
                    <a:bodyPr/>
                    <a:lstStyle/>
                    <a:p>
                      <a:pPr algn="l" defTabSz="1828800">
                        <a:defRPr sz="1800"/>
                      </a:pPr>
                      <a:endParaRPr sz="1400" dirty="0">
                        <a:latin typeface="Letter-join No-Lead 16" panose="02000505000000020003" pitchFamily="50" charset="0"/>
                      </a:endParaRPr>
                    </a:p>
                  </a:txBody>
                  <a:tcPr marL="18575" marR="18575" marT="18575" marB="18575" horzOverflow="overflow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kern="1200" dirty="0">
                          <a:effectLst/>
                          <a:latin typeface="Letter-join Plus 8" panose="02000505000000020003" pitchFamily="2" charset="0"/>
                        </a:rPr>
                        <a:t>Temperature</a:t>
                      </a:r>
                      <a:endParaRPr lang="en-GB" sz="1400" kern="1200" dirty="0">
                        <a:effectLst/>
                        <a:latin typeface="Letter-join Plus 8" panose="02000505000000020003" pitchFamily="2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1400" kern="1200" dirty="0">
                        <a:effectLst/>
                        <a:latin typeface="Letter-join Plus 8" panose="02000505000000020003" pitchFamily="2" charset="0"/>
                      </a:endParaRPr>
                    </a:p>
                  </a:txBody>
                  <a:tcPr marL="12311" marR="12311" marT="12311" marB="12311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en-GB" sz="1400" dirty="0">
                          <a:effectLst/>
                          <a:latin typeface="Letter-join Plus 8" panose="02000505000000020003" pitchFamily="2" charset="0"/>
                        </a:rPr>
                        <a:t>How hot or cold something is.</a:t>
                      </a:r>
                      <a:endParaRPr lang="en-GB" sz="1400" dirty="0">
                        <a:solidFill>
                          <a:srgbClr val="0E0E0E"/>
                        </a:solidFill>
                        <a:effectLst/>
                        <a:latin typeface="Letter-join Plus 8" panose="02000505000000020003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94" marR="8394" marT="8394" marB="0"/>
                </a:tc>
                <a:extLst>
                  <a:ext uri="{0D108BD9-81ED-4DB2-BD59-A6C34878D82A}">
                    <a16:rowId xmlns:a16="http://schemas.microsoft.com/office/drawing/2014/main" val="3466916047"/>
                  </a:ext>
                </a:extLst>
              </a:tr>
              <a:tr h="293033">
                <a:tc>
                  <a:txBody>
                    <a:bodyPr/>
                    <a:lstStyle/>
                    <a:p>
                      <a:pPr algn="l" defTabSz="1828800">
                        <a:defRPr sz="1800"/>
                      </a:pPr>
                      <a:endParaRPr sz="1400" dirty="0">
                        <a:latin typeface="Letter-join No-Lead 16" panose="02000505000000020003" pitchFamily="50" charset="0"/>
                      </a:endParaRPr>
                    </a:p>
                  </a:txBody>
                  <a:tcPr marL="18575" marR="18575" marT="18575" marB="18575" horzOverflow="overflow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kern="1200" dirty="0">
                          <a:effectLst/>
                          <a:latin typeface="Letter-join Plus 8" panose="02000505000000020003" pitchFamily="2" charset="0"/>
                        </a:rPr>
                        <a:t>Celsius</a:t>
                      </a:r>
                      <a:endParaRPr lang="en-GB" sz="1400" dirty="0">
                        <a:effectLst/>
                        <a:latin typeface="Letter-join Plus 8" panose="020005050000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1" marR="12311" marT="12311" marB="12311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en-GB" sz="1400" dirty="0">
                          <a:effectLst/>
                          <a:latin typeface="Letter-join Plus 8" panose="02000505000000020003" pitchFamily="2" charset="0"/>
                        </a:rPr>
                        <a:t>A way to measure temperature, where 0°C is freezing and 100°C is boiling.</a:t>
                      </a:r>
                      <a:endParaRPr lang="en-GB" sz="1400" dirty="0">
                        <a:solidFill>
                          <a:srgbClr val="0E0E0E"/>
                        </a:solidFill>
                        <a:effectLst/>
                        <a:latin typeface="Letter-join Plus 8" panose="02000505000000020003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94" marR="8394" marT="8394" marB="0"/>
                </a:tc>
                <a:extLst>
                  <a:ext uri="{0D108BD9-81ED-4DB2-BD59-A6C34878D82A}">
                    <a16:rowId xmlns:a16="http://schemas.microsoft.com/office/drawing/2014/main" val="518343578"/>
                  </a:ext>
                </a:extLst>
              </a:tr>
              <a:tr h="293033">
                <a:tc>
                  <a:txBody>
                    <a:bodyPr/>
                    <a:lstStyle/>
                    <a:p>
                      <a:pPr algn="l" defTabSz="1828800">
                        <a:defRPr sz="1800"/>
                      </a:pPr>
                      <a:endParaRPr sz="1400" dirty="0">
                        <a:latin typeface="Letter-join No-Lead 16" panose="02000505000000020003" pitchFamily="50" charset="0"/>
                      </a:endParaRPr>
                    </a:p>
                  </a:txBody>
                  <a:tcPr marL="18575" marR="18575" marT="18575" marB="18575" horzOverflow="overflow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kern="1200" dirty="0">
                          <a:effectLst/>
                          <a:latin typeface="Letter-join Plus 8" panose="02000505000000020003" pitchFamily="2" charset="0"/>
                        </a:rPr>
                        <a:t>Condensation</a:t>
                      </a:r>
                      <a:endParaRPr lang="en-GB" sz="1400" dirty="0">
                        <a:effectLst/>
                        <a:latin typeface="Letter-join Plus 8" panose="020005050000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1" marR="12311" marT="12311" marB="12311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en-GB" sz="1400" dirty="0">
                          <a:effectLst/>
                          <a:latin typeface="Letter-join Plus 8" panose="02000505000000020003" pitchFamily="2" charset="0"/>
                        </a:rPr>
                        <a:t>When gas cools down and turns into liquid, like water droplets on a cold glass.</a:t>
                      </a:r>
                      <a:endParaRPr lang="en-GB" sz="1400" dirty="0">
                        <a:solidFill>
                          <a:srgbClr val="0E0E0E"/>
                        </a:solidFill>
                        <a:effectLst/>
                        <a:latin typeface="Letter-join Plus 8" panose="02000505000000020003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94" marR="8394" marT="8394" marB="0"/>
                </a:tc>
                <a:extLst>
                  <a:ext uri="{0D108BD9-81ED-4DB2-BD59-A6C34878D82A}">
                    <a16:rowId xmlns:a16="http://schemas.microsoft.com/office/drawing/2014/main" val="4074316979"/>
                  </a:ext>
                </a:extLst>
              </a:tr>
              <a:tr h="293033">
                <a:tc>
                  <a:txBody>
                    <a:bodyPr/>
                    <a:lstStyle/>
                    <a:p>
                      <a:pPr algn="l" defTabSz="1828800">
                        <a:defRPr sz="1800"/>
                      </a:pPr>
                      <a:endParaRPr sz="1400" dirty="0">
                        <a:latin typeface="Letter-join No-Lead 16" panose="02000505000000020003" pitchFamily="50" charset="0"/>
                      </a:endParaRPr>
                    </a:p>
                  </a:txBody>
                  <a:tcPr marL="18575" marR="18575" marT="18575" marB="18575" horzOverflow="overflow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kern="1200" dirty="0">
                          <a:effectLst/>
                          <a:latin typeface="Letter-join Plus 8" panose="02000505000000020003" pitchFamily="2" charset="0"/>
                        </a:rPr>
                        <a:t>Precipitation</a:t>
                      </a:r>
                      <a:endParaRPr lang="en-GB" sz="1400" dirty="0">
                        <a:effectLst/>
                        <a:latin typeface="Letter-join Plus 8" panose="020005050000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1" marR="12311" marT="12311" marB="12311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en-GB" sz="1400" dirty="0">
                          <a:effectLst/>
                          <a:latin typeface="Letter-join Plus 8" panose="02000505000000020003" pitchFamily="2" charset="0"/>
                        </a:rPr>
                        <a:t>Water that falls from the sky, like rain, snow, or hail.</a:t>
                      </a:r>
                      <a:endParaRPr lang="en-GB" sz="1400" dirty="0">
                        <a:solidFill>
                          <a:srgbClr val="0E0E0E"/>
                        </a:solidFill>
                        <a:effectLst/>
                        <a:latin typeface="Letter-join Plus 8" panose="02000505000000020003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94" marR="8394" marT="8394" marB="0"/>
                </a:tc>
                <a:extLst>
                  <a:ext uri="{0D108BD9-81ED-4DB2-BD59-A6C34878D82A}">
                    <a16:rowId xmlns:a16="http://schemas.microsoft.com/office/drawing/2014/main" val="1814628006"/>
                  </a:ext>
                </a:extLst>
              </a:tr>
              <a:tr h="293033">
                <a:tc>
                  <a:txBody>
                    <a:bodyPr/>
                    <a:lstStyle/>
                    <a:p>
                      <a:pPr algn="l" defTabSz="1828800">
                        <a:defRPr sz="1800"/>
                      </a:pPr>
                      <a:endParaRPr sz="1400" dirty="0">
                        <a:latin typeface="Letter-join No-Lead 16" panose="02000505000000020003" pitchFamily="50" charset="0"/>
                      </a:endParaRPr>
                    </a:p>
                  </a:txBody>
                  <a:tcPr marL="18575" marR="18575" marT="18575" marB="18575" horzOverflow="overflow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kern="1200" dirty="0">
                          <a:effectLst/>
                          <a:latin typeface="Letter-join Plus 8" panose="02000505000000020003" pitchFamily="2" charset="0"/>
                        </a:rPr>
                        <a:t>Cloud</a:t>
                      </a:r>
                      <a:endParaRPr lang="en-GB" sz="1400" dirty="0">
                        <a:effectLst/>
                        <a:latin typeface="Letter-join Plus 8" panose="020005050000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11" marR="12311" marT="12311" marB="12311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en-GB" sz="1400" dirty="0">
                          <a:effectLst/>
                          <a:latin typeface="Letter-join Plus 8" panose="02000505000000020003" pitchFamily="2" charset="0"/>
                        </a:rPr>
                        <a:t>A group of tiny water droplets or ice crystals in the sky.</a:t>
                      </a:r>
                      <a:endParaRPr lang="en-GB" sz="1400" dirty="0">
                        <a:solidFill>
                          <a:srgbClr val="0E0E0E"/>
                        </a:solidFill>
                        <a:effectLst/>
                        <a:latin typeface="Letter-join Plus 8" panose="02000505000000020003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94" marR="8394" marT="8394" marB="0"/>
                </a:tc>
                <a:extLst>
                  <a:ext uri="{0D108BD9-81ED-4DB2-BD59-A6C34878D82A}">
                    <a16:rowId xmlns:a16="http://schemas.microsoft.com/office/drawing/2014/main" val="707549607"/>
                  </a:ext>
                </a:extLst>
              </a:tr>
            </a:tbl>
          </a:graphicData>
        </a:graphic>
      </p:graphicFrame>
      <p:grpSp>
        <p:nvGrpSpPr>
          <p:cNvPr id="102" name="Title 1"/>
          <p:cNvGrpSpPr/>
          <p:nvPr/>
        </p:nvGrpSpPr>
        <p:grpSpPr>
          <a:xfrm>
            <a:off x="6501939" y="47189"/>
            <a:ext cx="5540115" cy="348057"/>
            <a:chOff x="-2" y="-1"/>
            <a:chExt cx="5540113" cy="348055"/>
          </a:xfrm>
        </p:grpSpPr>
        <p:sp>
          <p:nvSpPr>
            <p:cNvPr id="100" name="Rectangle"/>
            <p:cNvSpPr/>
            <p:nvPr/>
          </p:nvSpPr>
          <p:spPr>
            <a:xfrm>
              <a:off x="-2" y="-1"/>
              <a:ext cx="5540113" cy="348055"/>
            </a:xfrm>
            <a:prstGeom prst="rect">
              <a:avLst/>
            </a:prstGeom>
            <a:solidFill>
              <a:schemeClr val="accent6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b">
              <a:noAutofit/>
            </a:bodyPr>
            <a:lstStyle/>
            <a:p>
              <a:pPr defTabSz="392104">
                <a:lnSpc>
                  <a:spcPct val="120000"/>
                </a:lnSpc>
                <a:defRPr sz="1400" cap="all">
                  <a:latin typeface="Proxima Nova Extrabold"/>
                  <a:ea typeface="Proxima Nova Extrabold"/>
                  <a:cs typeface="Proxima Nova Extrabold"/>
                  <a:sym typeface="Proxima Nova Extrabold"/>
                </a:defRPr>
              </a:pPr>
              <a:endParaRPr lang="en-GB" sz="1400">
                <a:latin typeface="Letter-join No-Lead 16" panose="02000505000000020003" pitchFamily="50" charset="0"/>
              </a:endParaRPr>
            </a:p>
          </p:txBody>
        </p:sp>
        <p:sp>
          <p:nvSpPr>
            <p:cNvPr id="101" name="Class 3 -Design and technology Knowledge organiser"/>
            <p:cNvSpPr txBox="1"/>
            <p:nvPr/>
          </p:nvSpPr>
          <p:spPr>
            <a:xfrm>
              <a:off x="-2" y="-1"/>
              <a:ext cx="5540113" cy="34805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b">
              <a:normAutofit/>
            </a:bodyPr>
            <a:lstStyle>
              <a:lvl1pPr algn="ctr" defTabSz="392113">
                <a:lnSpc>
                  <a:spcPct val="120000"/>
                </a:lnSpc>
                <a:defRPr sz="1200" cap="all">
                  <a:latin typeface="Proxima Nova Extrabold"/>
                  <a:ea typeface="Proxima Nova Extrabold"/>
                  <a:cs typeface="Proxima Nova Extrabold"/>
                  <a:sym typeface="Proxima Nova Extrabold"/>
                </a:defRPr>
              </a:lvl1pPr>
            </a:lstStyle>
            <a:p>
              <a:r>
                <a:rPr lang="en-GB" sz="1400" b="1" dirty="0">
                  <a:latin typeface="Letter-join No-Lead 16" panose="02000505000000020003" pitchFamily="50" charset="0"/>
                </a:rPr>
                <a:t>SCIENCE LEARNING organiser YEAR 3</a:t>
              </a:r>
            </a:p>
          </p:txBody>
        </p:sp>
      </p:grpSp>
      <p:pic>
        <p:nvPicPr>
          <p:cNvPr id="3" name="Picture 2" descr="A diagram of different types of science&#10;&#10;Description automatically generated">
            <a:extLst>
              <a:ext uri="{FF2B5EF4-FFF2-40B4-BE49-F238E27FC236}">
                <a16:creationId xmlns:a16="http://schemas.microsoft.com/office/drawing/2014/main" id="{4FAD323A-BA6F-6C19-B97B-F9FCD32E06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09" y="449039"/>
            <a:ext cx="2852269" cy="1998578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4A16A525-E440-2782-650A-1B4DD08F3036}"/>
              </a:ext>
            </a:extLst>
          </p:cNvPr>
          <p:cNvGrpSpPr/>
          <p:nvPr/>
        </p:nvGrpSpPr>
        <p:grpSpPr>
          <a:xfrm>
            <a:off x="3049548" y="717631"/>
            <a:ext cx="3968410" cy="1888112"/>
            <a:chOff x="177401" y="1172563"/>
            <a:chExt cx="6434115" cy="3116802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90C9B0B-84D8-4DF3-C1F4-910940913935}"/>
                </a:ext>
              </a:extLst>
            </p:cNvPr>
            <p:cNvSpPr txBox="1"/>
            <p:nvPr/>
          </p:nvSpPr>
          <p:spPr>
            <a:xfrm>
              <a:off x="177401" y="2294032"/>
              <a:ext cx="1542283" cy="6444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b="1" dirty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dist="38100" dir="2700000" algn="tl" rotWithShape="0">
                      <a:schemeClr val="accent2"/>
                    </a:outerShdw>
                  </a:effectLst>
                </a:rPr>
                <a:t>SOLID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1552CD9C-8729-0983-14CA-50054BD7D334}"/>
                </a:ext>
              </a:extLst>
            </p:cNvPr>
            <p:cNvSpPr txBox="1"/>
            <p:nvPr/>
          </p:nvSpPr>
          <p:spPr>
            <a:xfrm>
              <a:off x="2588604" y="2308389"/>
              <a:ext cx="1702525" cy="6444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b="1" dirty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dist="38100" dir="2700000" algn="tl" rotWithShape="0">
                      <a:schemeClr val="accent2"/>
                    </a:outerShdw>
                  </a:effectLst>
                </a:rPr>
                <a:t>LIQUID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AE5A8897-7ED3-940A-1F7E-74CF44D5FD50}"/>
                </a:ext>
              </a:extLst>
            </p:cNvPr>
            <p:cNvSpPr txBox="1"/>
            <p:nvPr/>
          </p:nvSpPr>
          <p:spPr>
            <a:xfrm>
              <a:off x="5097239" y="2333607"/>
              <a:ext cx="1471745" cy="6444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b="1" dirty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dist="38100" dir="2700000" algn="tl" rotWithShape="0">
                      <a:schemeClr val="accent2"/>
                    </a:outerShdw>
                  </a:effectLst>
                </a:rPr>
                <a:t>GAS</a:t>
              </a:r>
            </a:p>
          </p:txBody>
        </p:sp>
        <p:sp>
          <p:nvSpPr>
            <p:cNvPr id="26" name="Curved Down Arrow 25">
              <a:extLst>
                <a:ext uri="{FF2B5EF4-FFF2-40B4-BE49-F238E27FC236}">
                  <a16:creationId xmlns:a16="http://schemas.microsoft.com/office/drawing/2014/main" id="{07595B24-BE01-8A59-CF80-CEA4F711F3FD}"/>
                </a:ext>
              </a:extLst>
            </p:cNvPr>
            <p:cNvSpPr/>
            <p:nvPr/>
          </p:nvSpPr>
          <p:spPr>
            <a:xfrm>
              <a:off x="1383229" y="1758462"/>
              <a:ext cx="1515754" cy="653248"/>
            </a:xfrm>
            <a:prstGeom prst="curvedDownArrow">
              <a:avLst>
                <a:gd name="adj1" fmla="val 41406"/>
                <a:gd name="adj2" fmla="val 78335"/>
                <a:gd name="adj3" fmla="val 38889"/>
              </a:avLst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66FBA1E3-488E-63E1-F99C-F664DA542C28}"/>
                </a:ext>
              </a:extLst>
            </p:cNvPr>
            <p:cNvSpPr txBox="1"/>
            <p:nvPr/>
          </p:nvSpPr>
          <p:spPr>
            <a:xfrm>
              <a:off x="1592848" y="1172563"/>
              <a:ext cx="983064" cy="386652"/>
            </a:xfrm>
            <a:prstGeom prst="rect">
              <a:avLst/>
            </a:prstGeom>
            <a:solidFill>
              <a:srgbClr val="FF0000"/>
            </a:solidFill>
            <a:effectLst>
              <a:glow rad="63500">
                <a:srgbClr val="FF0000">
                  <a:alpha val="40000"/>
                </a:srgbClr>
              </a:glow>
              <a:softEdge rad="31750"/>
            </a:effectLst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GB" sz="1200" dirty="0"/>
                <a:t>Melt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883D2086-FB8D-4F09-900C-F99B11211075}"/>
                </a:ext>
              </a:extLst>
            </p:cNvPr>
            <p:cNvSpPr txBox="1"/>
            <p:nvPr/>
          </p:nvSpPr>
          <p:spPr>
            <a:xfrm>
              <a:off x="4210777" y="1172563"/>
              <a:ext cx="1272712" cy="386652"/>
            </a:xfrm>
            <a:prstGeom prst="rect">
              <a:avLst/>
            </a:prstGeom>
            <a:solidFill>
              <a:srgbClr val="FF0000"/>
            </a:solidFill>
            <a:effectLst>
              <a:glow rad="127000">
                <a:srgbClr val="FF0000"/>
              </a:glow>
              <a:softEdge rad="31750"/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dirty="0"/>
                <a:t>Evaporate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D0C2E267-70A6-31D1-31CA-EF48976A95C2}"/>
                </a:ext>
              </a:extLst>
            </p:cNvPr>
            <p:cNvSpPr txBox="1"/>
            <p:nvPr/>
          </p:nvSpPr>
          <p:spPr>
            <a:xfrm>
              <a:off x="4006141" y="3902713"/>
              <a:ext cx="1310330" cy="386652"/>
            </a:xfrm>
            <a:prstGeom prst="rect">
              <a:avLst/>
            </a:prstGeom>
            <a:solidFill>
              <a:srgbClr val="00B0F0"/>
            </a:solidFill>
            <a:effectLst>
              <a:glow rad="127000">
                <a:srgbClr val="00B0F0"/>
              </a:glow>
              <a:softEdge rad="31750"/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dirty="0"/>
                <a:t>Condense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A260EE97-137F-BEBF-D3EF-0EC0878EC203}"/>
                </a:ext>
              </a:extLst>
            </p:cNvPr>
            <p:cNvSpPr txBox="1"/>
            <p:nvPr/>
          </p:nvSpPr>
          <p:spPr>
            <a:xfrm>
              <a:off x="1440858" y="3902713"/>
              <a:ext cx="1215015" cy="386652"/>
            </a:xfrm>
            <a:prstGeom prst="rect">
              <a:avLst/>
            </a:prstGeom>
            <a:solidFill>
              <a:srgbClr val="00B0F0"/>
            </a:solidFill>
            <a:effectLst>
              <a:glow rad="127000">
                <a:srgbClr val="00B0F0"/>
              </a:glow>
              <a:softEdge rad="31750"/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dirty="0"/>
                <a:t>Freeze</a:t>
              </a:r>
            </a:p>
          </p:txBody>
        </p:sp>
        <p:pic>
          <p:nvPicPr>
            <p:cNvPr id="33" name="Picture 32">
              <a:extLst>
                <a:ext uri="{FF2B5EF4-FFF2-40B4-BE49-F238E27FC236}">
                  <a16:creationId xmlns:a16="http://schemas.microsoft.com/office/drawing/2014/main" id="{7AF0A0AC-E3D1-21BF-2FBA-42B673521A6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54407" y="1414296"/>
              <a:ext cx="879735" cy="879735"/>
            </a:xfrm>
            <a:prstGeom prst="rect">
              <a:avLst/>
            </a:prstGeom>
          </p:spPr>
        </p:pic>
        <p:pic>
          <p:nvPicPr>
            <p:cNvPr id="34" name="Picture 33">
              <a:extLst>
                <a:ext uri="{FF2B5EF4-FFF2-40B4-BE49-F238E27FC236}">
                  <a16:creationId xmlns:a16="http://schemas.microsoft.com/office/drawing/2014/main" id="{EE9C35DE-AE9D-7A70-09DB-AEF603E9373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873141" y="1186392"/>
              <a:ext cx="1120435" cy="917725"/>
            </a:xfrm>
            <a:prstGeom prst="rect">
              <a:avLst/>
            </a:prstGeom>
          </p:spPr>
        </p:pic>
        <p:pic>
          <p:nvPicPr>
            <p:cNvPr id="35" name="Picture 34">
              <a:extLst>
                <a:ext uri="{FF2B5EF4-FFF2-40B4-BE49-F238E27FC236}">
                  <a16:creationId xmlns:a16="http://schemas.microsoft.com/office/drawing/2014/main" id="{1E067BE7-0362-92CC-B2A2-8D9D36BFCAB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732575" y="1572673"/>
              <a:ext cx="878941" cy="878941"/>
            </a:xfrm>
            <a:prstGeom prst="rect">
              <a:avLst/>
            </a:prstGeom>
          </p:spPr>
        </p:pic>
        <p:sp>
          <p:nvSpPr>
            <p:cNvPr id="36" name="Curved Down Arrow 35">
              <a:extLst>
                <a:ext uri="{FF2B5EF4-FFF2-40B4-BE49-F238E27FC236}">
                  <a16:creationId xmlns:a16="http://schemas.microsoft.com/office/drawing/2014/main" id="{0CEB3955-59AC-CC3A-4D40-FAE79B327D3B}"/>
                </a:ext>
              </a:extLst>
            </p:cNvPr>
            <p:cNvSpPr/>
            <p:nvPr/>
          </p:nvSpPr>
          <p:spPr>
            <a:xfrm>
              <a:off x="3972433" y="1758102"/>
              <a:ext cx="1515754" cy="653248"/>
            </a:xfrm>
            <a:prstGeom prst="curvedDownArrow">
              <a:avLst>
                <a:gd name="adj1" fmla="val 41406"/>
                <a:gd name="adj2" fmla="val 78335"/>
                <a:gd name="adj3" fmla="val 38889"/>
              </a:avLst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7" name="Curved Down Arrow 36">
              <a:extLst>
                <a:ext uri="{FF2B5EF4-FFF2-40B4-BE49-F238E27FC236}">
                  <a16:creationId xmlns:a16="http://schemas.microsoft.com/office/drawing/2014/main" id="{EB9488F2-2D5A-681E-B9FE-1F675B27BF2C}"/>
                </a:ext>
              </a:extLst>
            </p:cNvPr>
            <p:cNvSpPr/>
            <p:nvPr/>
          </p:nvSpPr>
          <p:spPr>
            <a:xfrm rot="10800000">
              <a:off x="3903429" y="3034622"/>
              <a:ext cx="1515754" cy="653248"/>
            </a:xfrm>
            <a:prstGeom prst="curvedDownArrow">
              <a:avLst>
                <a:gd name="adj1" fmla="val 41406"/>
                <a:gd name="adj2" fmla="val 78335"/>
                <a:gd name="adj3" fmla="val 38889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8" name="Curved Down Arrow 37">
              <a:extLst>
                <a:ext uri="{FF2B5EF4-FFF2-40B4-BE49-F238E27FC236}">
                  <a16:creationId xmlns:a16="http://schemas.microsoft.com/office/drawing/2014/main" id="{02206365-17AD-53E0-26E1-B083583DA12B}"/>
                </a:ext>
              </a:extLst>
            </p:cNvPr>
            <p:cNvSpPr/>
            <p:nvPr/>
          </p:nvSpPr>
          <p:spPr>
            <a:xfrm rot="10800000">
              <a:off x="1285290" y="3001917"/>
              <a:ext cx="1515754" cy="653248"/>
            </a:xfrm>
            <a:prstGeom prst="curvedDownArrow">
              <a:avLst>
                <a:gd name="adj1" fmla="val 41406"/>
                <a:gd name="adj2" fmla="val 78335"/>
                <a:gd name="adj3" fmla="val 38889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pic>
        <p:nvPicPr>
          <p:cNvPr id="39" name="Picture 38" descr="The Water Cycle | Precipitation Education">
            <a:extLst>
              <a:ext uri="{FF2B5EF4-FFF2-40B4-BE49-F238E27FC236}">
                <a16:creationId xmlns:a16="http://schemas.microsoft.com/office/drawing/2014/main" id="{95041D7E-17E6-CC30-3070-08BC8F697E9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1663" y="2788421"/>
            <a:ext cx="3598771" cy="2210941"/>
          </a:xfrm>
          <a:prstGeom prst="rect">
            <a:avLst/>
          </a:prstGeom>
          <a:noFill/>
          <a:ln>
            <a:noFill/>
          </a:ln>
        </p:spPr>
      </p:pic>
      <p:pic>
        <p:nvPicPr>
          <p:cNvPr id="43" name="Picture 42" descr="A diagram of a liquid and a glass&#10;&#10;AI-generated content may be incorrect.">
            <a:extLst>
              <a:ext uri="{FF2B5EF4-FFF2-40B4-BE49-F238E27FC236}">
                <a16:creationId xmlns:a16="http://schemas.microsoft.com/office/drawing/2014/main" id="{165A9735-19CB-0EC1-FE15-A76903BF6DF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52947" y="5065317"/>
            <a:ext cx="3315707" cy="1671832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AB978450-8DE5-1FCC-26F9-6B0070A63EB5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l="86736"/>
          <a:stretch>
            <a:fillRect/>
          </a:stretch>
        </p:blipFill>
        <p:spPr>
          <a:xfrm>
            <a:off x="7061963" y="3329047"/>
            <a:ext cx="449038" cy="402688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BFDE7025-2FF7-879A-6780-1883396B2B86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l="64727" r="25253"/>
          <a:stretch>
            <a:fillRect/>
          </a:stretch>
        </p:blipFill>
        <p:spPr>
          <a:xfrm>
            <a:off x="7040672" y="2824817"/>
            <a:ext cx="413391" cy="490717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282821B3-787E-C941-3B28-6F90A204A5FB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l="44305" t="1659" r="42621"/>
          <a:stretch>
            <a:fillRect/>
          </a:stretch>
        </p:blipFill>
        <p:spPr>
          <a:xfrm>
            <a:off x="7040671" y="2351579"/>
            <a:ext cx="450037" cy="402688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D3421948-CE1A-6B28-630A-FA3828A9FB72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l="29355" r="57258"/>
          <a:stretch>
            <a:fillRect/>
          </a:stretch>
        </p:blipFill>
        <p:spPr>
          <a:xfrm>
            <a:off x="7053951" y="1864199"/>
            <a:ext cx="421643" cy="374650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CD6E5CEA-2C5B-59FC-7B2F-9274EC4D5040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l="13675" r="73065"/>
          <a:stretch>
            <a:fillRect/>
          </a:stretch>
        </p:blipFill>
        <p:spPr>
          <a:xfrm>
            <a:off x="7062491" y="1387554"/>
            <a:ext cx="448902" cy="402688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CBA2224B-D28B-3E46-8EB2-DBDC77487057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r="87016"/>
          <a:stretch>
            <a:fillRect/>
          </a:stretch>
        </p:blipFill>
        <p:spPr>
          <a:xfrm>
            <a:off x="7061962" y="964657"/>
            <a:ext cx="392101" cy="359213"/>
          </a:xfrm>
          <a:prstGeom prst="rect">
            <a:avLst/>
          </a:prstGeom>
        </p:spPr>
      </p:pic>
      <p:pic>
        <p:nvPicPr>
          <p:cNvPr id="53" name="Picture 52" descr="A cartoon of a window&#10;&#10;AI-generated content may be incorrect.">
            <a:extLst>
              <a:ext uri="{FF2B5EF4-FFF2-40B4-BE49-F238E27FC236}">
                <a16:creationId xmlns:a16="http://schemas.microsoft.com/office/drawing/2014/main" id="{447B696D-6B85-6931-661D-70DBB09D1CD7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r="85522"/>
          <a:stretch>
            <a:fillRect/>
          </a:stretch>
        </p:blipFill>
        <p:spPr>
          <a:xfrm>
            <a:off x="7063657" y="3874571"/>
            <a:ext cx="341024" cy="322963"/>
          </a:xfrm>
          <a:prstGeom prst="rect">
            <a:avLst/>
          </a:prstGeom>
        </p:spPr>
      </p:pic>
      <p:pic>
        <p:nvPicPr>
          <p:cNvPr id="56" name="Picture 55" descr="A cloud and snowflake with raindrop&#10;&#10;AI-generated content may be incorrect.">
            <a:extLst>
              <a:ext uri="{FF2B5EF4-FFF2-40B4-BE49-F238E27FC236}">
                <a16:creationId xmlns:a16="http://schemas.microsoft.com/office/drawing/2014/main" id="{16649AC1-9B30-43D4-17E6-1C5E75F98418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 l="80314"/>
          <a:stretch>
            <a:fillRect/>
          </a:stretch>
        </p:blipFill>
        <p:spPr>
          <a:xfrm>
            <a:off x="7061962" y="5255714"/>
            <a:ext cx="342719" cy="383382"/>
          </a:xfrm>
          <a:prstGeom prst="rect">
            <a:avLst/>
          </a:prstGeom>
        </p:spPr>
      </p:pic>
      <p:pic>
        <p:nvPicPr>
          <p:cNvPr id="57" name="Picture 56" descr="A cloud and snowflake with raindrop&#10;&#10;AI-generated content may be incorrect.">
            <a:extLst>
              <a:ext uri="{FF2B5EF4-FFF2-40B4-BE49-F238E27FC236}">
                <a16:creationId xmlns:a16="http://schemas.microsoft.com/office/drawing/2014/main" id="{69613DEE-CAE4-4F42-9392-A1B2CB4ED5E9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 l="45327" r="32477"/>
          <a:stretch>
            <a:fillRect/>
          </a:stretch>
        </p:blipFill>
        <p:spPr>
          <a:xfrm>
            <a:off x="7023708" y="4695746"/>
            <a:ext cx="453343" cy="449781"/>
          </a:xfrm>
          <a:prstGeom prst="rect">
            <a:avLst/>
          </a:prstGeom>
        </p:spPr>
      </p:pic>
      <p:pic>
        <p:nvPicPr>
          <p:cNvPr id="58" name="Picture 57" descr="A cloud and snowflake with raindrop&#10;&#10;AI-generated content may be incorrect.">
            <a:extLst>
              <a:ext uri="{FF2B5EF4-FFF2-40B4-BE49-F238E27FC236}">
                <a16:creationId xmlns:a16="http://schemas.microsoft.com/office/drawing/2014/main" id="{A4986406-A337-7B2C-CC67-D30B800D5FA2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 r="76798"/>
          <a:stretch>
            <a:fillRect/>
          </a:stretch>
        </p:blipFill>
        <p:spPr>
          <a:xfrm>
            <a:off x="7037112" y="4289850"/>
            <a:ext cx="473889" cy="44978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34343</TotalTime>
  <Words>282</Words>
  <Application>Microsoft Macintosh PowerPoint</Application>
  <PresentationFormat>Widescreen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Letter-join No-Lead 16</vt:lpstr>
      <vt:lpstr>Letter-join Plus 8</vt:lpstr>
      <vt:lpstr>Office Theme</vt:lpstr>
      <vt:lpstr>How does temperature affect the water cycle?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is the UK divided but still united? </dc:title>
  <dc:creator>Jack Johansen</dc:creator>
  <cp:lastModifiedBy>Johansen Jack</cp:lastModifiedBy>
  <cp:revision>13</cp:revision>
  <cp:lastPrinted>2023-04-17T06:34:51Z</cp:lastPrinted>
  <dcterms:created xsi:type="dcterms:W3CDTF">2023-04-13T10:34:12Z</dcterms:created>
  <dcterms:modified xsi:type="dcterms:W3CDTF">2025-11-03T20:27:57Z</dcterms:modified>
</cp:coreProperties>
</file>