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D990-2598-1D58-A32E-D7ED671E6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FBA86-3355-B9F6-DA41-E457800F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1BCDA-FF37-5168-AE01-D9C20D1B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1124B-ECFD-DA4F-4C29-FD6E912B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4E253-B4C7-1BE9-12AE-FEE28A38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8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08DD-A5DA-EE2A-3255-479FEA4A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12865-18E2-2751-AC4E-19CDD6ABB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CF87A-1928-F521-9246-40D3F7F54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796-B84F-0833-F393-E6076850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5BAD-6EA3-3BBB-1C43-ECD9EA64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52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69ADE-170C-E843-6351-D5A9B4EDA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BC3AB-F55B-B28D-BEC5-068373790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B5EB1-46C3-B160-48D3-8FE972BF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14BA0-A005-50D1-AB8D-D326AA69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CEEA-AEBA-13D6-A3BB-45280806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7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D5A4-23E7-6DE3-D057-12BEAAF2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BB9F2-8921-01B6-82D5-848AD1124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8922-F705-AF2C-B83C-6F2FF0BB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003BB-1EFE-D928-43E8-2673EB45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9AFD8-B0BC-4F74-9BAA-D84944E9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0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BA3C-1EEC-6890-1312-1BD0BCF8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BAE0C-2A61-3EF6-C749-B0A368DE8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E7F20-D82B-99EC-BD2F-FE365CBA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DF8AA-F86A-0281-336C-AD787819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3AC4A-B082-1195-6A28-3D4D0AD5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7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4FC2-5493-7A64-176A-147DB2056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275AB-F5B0-0A7F-261D-2DBCF7DD1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F951A-51DB-F1A9-E0A7-73DFCA662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4A745-7877-53C6-1DED-98AC2EED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06B52-EA81-8D91-7398-3EF52042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1D278-EE1A-2CCA-72E7-DEB42355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2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5839-DF39-879F-5A0D-F3886DCB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16A5B-BCD0-62FA-699A-01AF87C61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41C7B-6840-0B5E-7CF3-FFFEC1DD7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42582-826E-660E-132E-E7E8A198E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31B40-8661-6D4F-2101-DFCDA2333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E82BE-7902-E3E3-4B39-26066937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1FF7A-4802-F2FB-1E9D-19795F6D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4D82D-896A-60EC-452A-E5BA0682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1B6-FC01-B12C-05E9-5AB41721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63264-9FE5-6D3C-D034-0E46FF50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D979-DBD8-B0EF-0316-EB307389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D92CA-4DBC-DF44-E902-49434C48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1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06B4-A79B-67AD-3187-01833435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649CB-44C5-B294-0529-342FEC80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F33C7-C833-D93A-C53F-45745A0A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5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D473-C7A9-AEF0-09AB-E2322C9F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7E10-BE5D-372A-6B77-15F4DF694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890BD-EF20-9868-5802-C75F920DF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81AC9-B16B-EE5A-EEFE-AB184560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181F8-4EFC-7D70-80B3-6308FE3A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1669-ABBB-866D-30F4-635DFE26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55617-5197-C472-DC34-CC44F29B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DEFBD-C5F1-0A1E-CFB3-E6AF03D1F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89201-EF08-5FE6-4450-2A767237E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CBB62-C573-61D5-0212-D1896586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3261C-8C6C-50DD-4E6B-97734F53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A30B5-01B9-6DF5-32D0-094B7AD3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4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91796-710C-916E-B659-262E17B3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00E43-2C18-F591-E276-A521E3A4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42DA-940B-1F8C-58AB-6B434BE42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4E44C3-76C0-034D-BFD1-01FABBC2F6F0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D2E4-C485-13A1-A17C-276ABEFCB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09605-A5F4-5750-5810-111471CAD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3E6EA2-3966-5941-8BF3-ED2FC46E1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tm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4" Type="http://schemas.openxmlformats.org/officeDocument/2006/relationships/image" Target="../media/image3.tm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54710" y="47187"/>
            <a:ext cx="6368903" cy="4042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defTabSz="784225">
              <a:lnSpc>
                <a:spcPct val="100000"/>
              </a:lnSpc>
              <a:defRPr sz="1600" b="1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r>
              <a:rPr lang="en-GB" sz="1867" dirty="0">
                <a:latin typeface="Letter-join Plus 8" panose="02000505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use maps to find out about the UK?</a:t>
            </a:r>
            <a:endParaRPr dirty="0">
              <a:latin typeface="Letter-join Plus 8" panose="02000505000000020003" pitchFamily="2" charset="0"/>
            </a:endParaRPr>
          </a:p>
        </p:txBody>
      </p:sp>
      <p:graphicFrame>
        <p:nvGraphicFramePr>
          <p:cNvPr id="95" name="Table 3"/>
          <p:cNvGraphicFramePr/>
          <p:nvPr/>
        </p:nvGraphicFramePr>
        <p:xfrm>
          <a:off x="54709" y="2537655"/>
          <a:ext cx="3695867" cy="4099791"/>
        </p:xfrm>
        <a:graphic>
          <a:graphicData uri="http://schemas.openxmlformats.org/drawingml/2006/table">
            <a:tbl>
              <a:tblPr firstRow="1"/>
              <a:tblGrid>
                <a:gridCol w="369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343">
                <a:tc>
                  <a:txBody>
                    <a:bodyPr/>
                    <a:lstStyle/>
                    <a:p>
                      <a:pPr algn="ctr" defTabSz="1828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Letter-join Plus 8" panose="02000505000000020003" pitchFamily="50" charset="0"/>
                        </a:rPr>
                        <a:t>End of Enquiry Learning</a:t>
                      </a:r>
                      <a:endParaRPr sz="1600" b="1" dirty="0">
                        <a:solidFill>
                          <a:schemeClr val="bg1"/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448">
                <a:tc>
                  <a:txBody>
                    <a:bodyPr/>
                    <a:lstStyle/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endParaRPr lang="en-GB" sz="1500" b="0" dirty="0">
                        <a:solidFill>
                          <a:schemeClr val="tx1"/>
                        </a:solidFill>
                        <a:latin typeface="Letter-join Plus 8" panose="02000505000000020003" pitchFamily="50" charset="0"/>
                      </a:endParaRP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Letter-join Plus 8" panose="02000505000000020003" pitchFamily="50" charset="0"/>
                        </a:rPr>
                        <a:t>I know where the United Kingdom is.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Letter-join Plus 8" panose="02000505000000020003" pitchFamily="50" charset="0"/>
                        </a:rPr>
                        <a:t>I know the countries that make up the UK.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Letter-join Plus 8" panose="02000505000000020003" pitchFamily="50" charset="0"/>
                        </a:rPr>
                        <a:t>I know some of the major UK cities and the capital cities.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Letter-join Plus 8" panose="02000505000000020003" pitchFamily="50" charset="0"/>
                        </a:rPr>
                        <a:t>I know some of the main rivers.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Letter-join Plus 8" panose="02000505000000020003" pitchFamily="50" charset="0"/>
                        </a:rPr>
                        <a:t>I know some of the different features and landmarks. 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endParaRPr lang="en-GB" sz="15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Letter-join Plus 8" panose="02000505000000020003" pitchFamily="50" charset="0"/>
                      </a:endParaRP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I can use an OS map.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I can use a key.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 dirty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I can write descriptions of UK landmarks. </a:t>
                      </a:r>
                    </a:p>
                    <a:p>
                      <a:pPr marL="285750" indent="-285750" algn="l" defTabSz="1828800">
                        <a:buFont typeface="Arial" panose="020B0604020202020204" pitchFamily="34" charset="0"/>
                        <a:buChar char="•"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500" b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I </a:t>
                      </a:r>
                      <a:r>
                        <a:rPr lang="en-GB" sz="1500" b="0" dirty="0">
                          <a:solidFill>
                            <a:srgbClr val="FF0000"/>
                          </a:solidFill>
                          <a:latin typeface="Letter-join Plus 8" panose="02000505000000020003" pitchFamily="50" charset="0"/>
                        </a:rPr>
                        <a:t>can ask and answer questions about the United Kingdom.</a:t>
                      </a:r>
                      <a:endParaRPr sz="1500" b="0" noProof="0" dirty="0">
                        <a:solidFill>
                          <a:srgbClr val="FF0000"/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7620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45562"/>
                  </a:ext>
                </a:extLst>
              </a:tr>
            </a:tbl>
          </a:graphicData>
        </a:graphic>
      </p:graphicFrame>
      <p:graphicFrame>
        <p:nvGraphicFramePr>
          <p:cNvPr id="96" name="Table 2"/>
          <p:cNvGraphicFramePr/>
          <p:nvPr/>
        </p:nvGraphicFramePr>
        <p:xfrm>
          <a:off x="6512533" y="491202"/>
          <a:ext cx="5445967" cy="3145831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4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629">
                <a:tc gridSpan="3">
                  <a:txBody>
                    <a:bodyPr/>
                    <a:lstStyle/>
                    <a:p>
                      <a:pPr algn="ctr" defTabSz="18288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900" dirty="0">
                          <a:latin typeface="Letter-join Plus 8" panose="02000505000000020003" pitchFamily="50" charset="0"/>
                        </a:rPr>
                        <a:t>Vocabulary </a:t>
                      </a:r>
                      <a:endParaRPr sz="1900" b="1" dirty="0">
                        <a:solidFill>
                          <a:srgbClr val="FFFFFF"/>
                        </a:solidFill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l" defTabSz="1828800">
                        <a:buFont typeface="+mj-lt"/>
                        <a:buNone/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1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marL="0" indent="0" algn="l" defTabSz="1828800">
                        <a:buFont typeface="+mj-lt"/>
                        <a:buNone/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County</a:t>
                      </a:r>
                    </a:p>
                    <a:p>
                      <a:pPr marL="0" indent="0" algn="l" defTabSz="1828800">
                        <a:buFont typeface="+mj-lt"/>
                        <a:buNone/>
                        <a:defRPr sz="1800"/>
                      </a:pP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A small area of the UK containing lots of towns and villages.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2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United Kingdom    </a:t>
                      </a:r>
                    </a:p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(UK)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The United Kingdom of Great Britain and Northern Ireland. Great Britain England, Scotland and Wales. 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3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Landmark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A feature of the land or area that is well known or easily recognised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27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4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Country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Land that is controlled by a government. 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5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 City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 A large town where many people live closely together and a cathedral. 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709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6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Nationality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  <a:cs typeface="Leelawadee UI Semilight" panose="020B0402040204020203" pitchFamily="34" charset="-34"/>
                        </a:rPr>
                        <a:t> A person’s nationality tells which country that person is from. </a:t>
                      </a:r>
                      <a:endParaRPr sz="1200" dirty="0">
                        <a:latin typeface="Letter-join Plus 8" panose="02000505000000020003" pitchFamily="50" charset="0"/>
                        <a:cs typeface="Leelawadee UI Semilight" panose="020B0402040204020203" pitchFamily="34" charset="-34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27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7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 Border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 The edge or boundary of an area.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57"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100" dirty="0">
                          <a:latin typeface="Letter-join Plus 8" panose="02000505000000020003" pitchFamily="50" charset="0"/>
                        </a:rPr>
                        <a:t>8</a:t>
                      </a:r>
                      <a:endParaRPr sz="1100" dirty="0">
                        <a:latin typeface="Letter-join Plus 8" panose="02000505000000020003" pitchFamily="50" charset="0"/>
                      </a:endParaRPr>
                    </a:p>
                  </a:txBody>
                  <a:tcPr marL="18575" marR="18575" marT="18575" marB="18575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 Coast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1828800">
                        <a:defRPr sz="1800"/>
                      </a:pPr>
                      <a:r>
                        <a:rPr lang="en-GB" sz="1200" dirty="0">
                          <a:latin typeface="Letter-join Plus 8" panose="02000505000000020003" pitchFamily="50" charset="0"/>
                        </a:rPr>
                        <a:t>The area where the sea and the land meet.</a:t>
                      </a:r>
                      <a:endParaRPr sz="1200" dirty="0">
                        <a:latin typeface="Letter-join Plus 8" panose="02000505000000020003" pitchFamily="50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2" name="Title 1"/>
          <p:cNvGrpSpPr/>
          <p:nvPr/>
        </p:nvGrpSpPr>
        <p:grpSpPr>
          <a:xfrm>
            <a:off x="6501939" y="47189"/>
            <a:ext cx="5540115" cy="348057"/>
            <a:chOff x="-2" y="-1"/>
            <a:chExt cx="5540113" cy="348055"/>
          </a:xfrm>
        </p:grpSpPr>
        <p:sp>
          <p:nvSpPr>
            <p:cNvPr id="100" name="Rectangle"/>
            <p:cNvSpPr/>
            <p:nvPr/>
          </p:nvSpPr>
          <p:spPr>
            <a:xfrm>
              <a:off x="-2" y="-1"/>
              <a:ext cx="5540113" cy="348055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b">
              <a:noAutofit/>
            </a:bodyPr>
            <a:lstStyle/>
            <a:p>
              <a:pPr defTabSz="392104">
                <a:lnSpc>
                  <a:spcPct val="120000"/>
                </a:lnSpc>
                <a:defRPr sz="1400" cap="all">
                  <a:latin typeface="Proxima Nova Extrabold"/>
                  <a:ea typeface="Proxima Nova Extrabold"/>
                  <a:cs typeface="Proxima Nova Extrabold"/>
                  <a:sym typeface="Proxima Nova Extrabold"/>
                </a:defRPr>
              </a:pPr>
              <a:endParaRPr lang="en-GB" sz="1400"/>
            </a:p>
          </p:txBody>
        </p:sp>
        <p:sp>
          <p:nvSpPr>
            <p:cNvPr id="101" name="Class 3 -Design and technology Knowledge organiser"/>
            <p:cNvSpPr txBox="1"/>
            <p:nvPr/>
          </p:nvSpPr>
          <p:spPr>
            <a:xfrm>
              <a:off x="-2" y="-1"/>
              <a:ext cx="5540113" cy="3480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normAutofit/>
            </a:bodyPr>
            <a:lstStyle>
              <a:lvl1pPr algn="ctr" defTabSz="392113">
                <a:lnSpc>
                  <a:spcPct val="120000"/>
                </a:lnSpc>
                <a:defRPr sz="1200" cap="all">
                  <a:latin typeface="Proxima Nova Extrabold"/>
                  <a:ea typeface="Proxima Nova Extrabold"/>
                  <a:cs typeface="Proxima Nova Extrabold"/>
                  <a:sym typeface="Proxima Nova Extrabold"/>
                </a:defRPr>
              </a:lvl1pPr>
            </a:lstStyle>
            <a:p>
              <a:r>
                <a:rPr lang="en-GB" sz="1400" b="1" dirty="0">
                  <a:latin typeface="Letter-join Plus 8" panose="02000505000000020003" pitchFamily="50" charset="0"/>
                </a:rPr>
                <a:t>Geography LEARNING organiser YEAR 2</a:t>
              </a:r>
            </a:p>
          </p:txBody>
        </p:sp>
      </p:grp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92418CF4-B22F-4D49-AD1A-5FA5B63E4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" y="500477"/>
            <a:ext cx="2232449" cy="19062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E6AD9A-1E0F-3928-0B04-E6836E9D2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20" y="3743034"/>
            <a:ext cx="3980880" cy="30857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161AD0-C903-F02D-FB55-D3C764D44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34" y="3678842"/>
            <a:ext cx="4049733" cy="32023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CA43781-FEFA-067A-F858-588247AAA2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383" y="508808"/>
            <a:ext cx="2349651" cy="3178364"/>
          </a:xfrm>
          <a:prstGeom prst="rect">
            <a:avLst/>
          </a:prstGeom>
        </p:spPr>
      </p:pic>
      <p:pic>
        <p:nvPicPr>
          <p:cNvPr id="1026" name="Picture 2" descr="Image result for compass 4 points">
            <a:extLst>
              <a:ext uri="{FF2B5EF4-FFF2-40B4-BE49-F238E27FC236}">
                <a16:creationId xmlns:a16="http://schemas.microsoft.com/office/drawing/2014/main" id="{48389D83-B8C4-0951-710D-B78C6F169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59" y="556557"/>
            <a:ext cx="1758224" cy="132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A cartoon of a cliff&#10;&#10;Description automatically generated">
            <a:extLst>
              <a:ext uri="{FF2B5EF4-FFF2-40B4-BE49-F238E27FC236}">
                <a16:creationId xmlns:a16="http://schemas.microsoft.com/office/drawing/2014/main" id="{33687AB3-D69C-E54B-6A74-5B85DF7655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1834" y="3376668"/>
            <a:ext cx="193080" cy="196793"/>
          </a:xfrm>
          <a:prstGeom prst="rect">
            <a:avLst/>
          </a:prstGeom>
        </p:spPr>
      </p:pic>
      <p:pic>
        <p:nvPicPr>
          <p:cNvPr id="5" name="Picture 4" descr="A drawing of a tower&#10;&#10;Description automatically generated">
            <a:extLst>
              <a:ext uri="{FF2B5EF4-FFF2-40B4-BE49-F238E27FC236}">
                <a16:creationId xmlns:a16="http://schemas.microsoft.com/office/drawing/2014/main" id="{7A4EBD9D-756B-12E4-D9E0-C1D1A0457E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1834" y="1778384"/>
            <a:ext cx="263197" cy="258659"/>
          </a:xfrm>
          <a:prstGeom prst="rect">
            <a:avLst/>
          </a:prstGeom>
        </p:spPr>
      </p:pic>
      <p:pic>
        <p:nvPicPr>
          <p:cNvPr id="7" name="Picture 6" descr="A group of flags with yellow stars&#10;&#10;Description automatically generated">
            <a:extLst>
              <a:ext uri="{FF2B5EF4-FFF2-40B4-BE49-F238E27FC236}">
                <a16:creationId xmlns:a16="http://schemas.microsoft.com/office/drawing/2014/main" id="{74B4A26F-092A-2BE3-0BF1-F9200CE4BC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4318" y="2141318"/>
            <a:ext cx="246871" cy="242889"/>
          </a:xfrm>
          <a:prstGeom prst="rect">
            <a:avLst/>
          </a:prstGeom>
        </p:spPr>
      </p:pic>
      <p:pic>
        <p:nvPicPr>
          <p:cNvPr id="8" name="Picture 7" descr="A green map with houses and a river&#10;&#10;Description automatically generated">
            <a:extLst>
              <a:ext uri="{FF2B5EF4-FFF2-40B4-BE49-F238E27FC236}">
                <a16:creationId xmlns:a16="http://schemas.microsoft.com/office/drawing/2014/main" id="{0CA0FB15-3749-786A-E17C-B8A2B1D148F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3290"/>
          <a:stretch/>
        </p:blipFill>
        <p:spPr>
          <a:xfrm>
            <a:off x="7404992" y="872473"/>
            <a:ext cx="252225" cy="274021"/>
          </a:xfrm>
          <a:prstGeom prst="rect">
            <a:avLst/>
          </a:prstGeom>
        </p:spPr>
      </p:pic>
      <p:pic>
        <p:nvPicPr>
          <p:cNvPr id="11" name="Picture 10" descr="A group of buildings with green doors&#10;&#10;Description automatically generated">
            <a:extLst>
              <a:ext uri="{FF2B5EF4-FFF2-40B4-BE49-F238E27FC236}">
                <a16:creationId xmlns:a16="http://schemas.microsoft.com/office/drawing/2014/main" id="{E9380725-C77C-9C5C-CBE7-9EF26D2D9E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3000" y="2449216"/>
            <a:ext cx="284217" cy="269516"/>
          </a:xfrm>
          <a:prstGeom prst="rect">
            <a:avLst/>
          </a:prstGeom>
        </p:spPr>
      </p:pic>
      <p:pic>
        <p:nvPicPr>
          <p:cNvPr id="15" name="Picture 14" descr="A group of flags with different colors&#10;&#10;Description automatically generated">
            <a:extLst>
              <a:ext uri="{FF2B5EF4-FFF2-40B4-BE49-F238E27FC236}">
                <a16:creationId xmlns:a16="http://schemas.microsoft.com/office/drawing/2014/main" id="{854640C3-88A0-42F1-3C5E-614BBBF7EE2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82663" y="2783741"/>
            <a:ext cx="250276" cy="212734"/>
          </a:xfrm>
          <a:prstGeom prst="rect">
            <a:avLst/>
          </a:prstGeom>
        </p:spPr>
      </p:pic>
      <p:pic>
        <p:nvPicPr>
          <p:cNvPr id="17" name="Picture 16" descr="A map with a flag and a flag on it&#10;&#10;Description automatically generated">
            <a:extLst>
              <a:ext uri="{FF2B5EF4-FFF2-40B4-BE49-F238E27FC236}">
                <a16:creationId xmlns:a16="http://schemas.microsoft.com/office/drawing/2014/main" id="{7C73C6EC-F261-F36A-8239-12DC2251E3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38794" y="3038284"/>
            <a:ext cx="242395" cy="215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Letter-join Plus 8</vt:lpstr>
      <vt:lpstr>Office Theme</vt:lpstr>
      <vt:lpstr>How can I use maps to find out about the UK?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use maps to find out about the UK?</dc:title>
  <dc:creator>Jack Johansen</dc:creator>
  <cp:lastModifiedBy>Jack Johansen</cp:lastModifiedBy>
  <cp:revision>1</cp:revision>
  <dcterms:created xsi:type="dcterms:W3CDTF">2024-04-14T18:39:46Z</dcterms:created>
  <dcterms:modified xsi:type="dcterms:W3CDTF">2024-04-14T18:40:06Z</dcterms:modified>
</cp:coreProperties>
</file>